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364" r:id="rId3"/>
    <p:sldId id="365" r:id="rId4"/>
    <p:sldId id="366" r:id="rId5"/>
    <p:sldId id="367" r:id="rId6"/>
    <p:sldId id="262" r:id="rId7"/>
    <p:sldId id="368" r:id="rId8"/>
    <p:sldId id="369" r:id="rId9"/>
    <p:sldId id="370" r:id="rId10"/>
    <p:sldId id="372" r:id="rId11"/>
    <p:sldId id="331" r:id="rId12"/>
    <p:sldId id="375" r:id="rId13"/>
    <p:sldId id="376" r:id="rId14"/>
    <p:sldId id="373" r:id="rId15"/>
    <p:sldId id="387" r:id="rId16"/>
    <p:sldId id="389" r:id="rId17"/>
    <p:sldId id="388" r:id="rId18"/>
    <p:sldId id="390" r:id="rId19"/>
    <p:sldId id="324" r:id="rId20"/>
    <p:sldId id="400" r:id="rId21"/>
    <p:sldId id="325" r:id="rId22"/>
    <p:sldId id="327" r:id="rId23"/>
    <p:sldId id="391" r:id="rId24"/>
    <p:sldId id="392" r:id="rId25"/>
    <p:sldId id="393" r:id="rId26"/>
    <p:sldId id="394" r:id="rId27"/>
    <p:sldId id="395" r:id="rId28"/>
    <p:sldId id="396" r:id="rId29"/>
    <p:sldId id="460" r:id="rId30"/>
    <p:sldId id="399" r:id="rId31"/>
    <p:sldId id="397" r:id="rId32"/>
    <p:sldId id="401" r:id="rId33"/>
    <p:sldId id="330" r:id="rId34"/>
    <p:sldId id="402" r:id="rId35"/>
    <p:sldId id="403" r:id="rId36"/>
    <p:sldId id="404" r:id="rId37"/>
    <p:sldId id="407" r:id="rId38"/>
    <p:sldId id="462" r:id="rId39"/>
    <p:sldId id="409" r:id="rId40"/>
    <p:sldId id="408" r:id="rId41"/>
    <p:sldId id="405" r:id="rId42"/>
    <p:sldId id="406" r:id="rId43"/>
    <p:sldId id="410" r:id="rId44"/>
    <p:sldId id="411" r:id="rId45"/>
    <p:sldId id="412" r:id="rId46"/>
    <p:sldId id="329" r:id="rId47"/>
    <p:sldId id="414" r:id="rId48"/>
    <p:sldId id="415" r:id="rId49"/>
    <p:sldId id="416" r:id="rId50"/>
    <p:sldId id="417" r:id="rId51"/>
    <p:sldId id="426" r:id="rId52"/>
    <p:sldId id="457" r:id="rId53"/>
    <p:sldId id="422" r:id="rId54"/>
    <p:sldId id="340" r:id="rId55"/>
    <p:sldId id="341" r:id="rId56"/>
    <p:sldId id="431" r:id="rId57"/>
    <p:sldId id="344" r:id="rId58"/>
    <p:sldId id="288" r:id="rId59"/>
    <p:sldId id="346" r:id="rId60"/>
    <p:sldId id="317" r:id="rId61"/>
    <p:sldId id="296" r:id="rId62"/>
    <p:sldId id="312" r:id="rId63"/>
    <p:sldId id="297" r:id="rId64"/>
    <p:sldId id="298" r:id="rId65"/>
    <p:sldId id="299" r:id="rId66"/>
    <p:sldId id="278" r:id="rId67"/>
    <p:sldId id="279" r:id="rId68"/>
    <p:sldId id="433" r:id="rId69"/>
    <p:sldId id="458" r:id="rId70"/>
    <p:sldId id="420" r:id="rId71"/>
    <p:sldId id="434" r:id="rId72"/>
    <p:sldId id="421" r:id="rId73"/>
    <p:sldId id="441" r:id="rId74"/>
    <p:sldId id="442" r:id="rId75"/>
    <p:sldId id="436" r:id="rId76"/>
    <p:sldId id="437" r:id="rId77"/>
    <p:sldId id="438" r:id="rId78"/>
    <p:sldId id="440" r:id="rId79"/>
    <p:sldId id="435" r:id="rId80"/>
    <p:sldId id="444" r:id="rId81"/>
    <p:sldId id="445" r:id="rId82"/>
    <p:sldId id="446" r:id="rId83"/>
    <p:sldId id="447" r:id="rId84"/>
    <p:sldId id="353" r:id="rId85"/>
    <p:sldId id="448" r:id="rId86"/>
    <p:sldId id="356" r:id="rId87"/>
    <p:sldId id="355" r:id="rId88"/>
    <p:sldId id="357" r:id="rId89"/>
    <p:sldId id="358" r:id="rId90"/>
    <p:sldId id="461" r:id="rId91"/>
    <p:sldId id="361" r:id="rId92"/>
    <p:sldId id="459" r:id="rId93"/>
    <p:sldId id="450" r:id="rId94"/>
    <p:sldId id="452" r:id="rId95"/>
    <p:sldId id="453" r:id="rId96"/>
    <p:sldId id="455" r:id="rId97"/>
    <p:sldId id="456"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h, Karen C" initials="BKC" lastIdx="60" clrIdx="0">
    <p:extLst>
      <p:ext uri="{19B8F6BF-5375-455C-9EA6-DF929625EA0E}">
        <p15:presenceInfo xmlns:p15="http://schemas.microsoft.com/office/powerpoint/2012/main" userId="S::karen.bloch@vumc.org::03dea048-2585-4b35-bccf-3f4300cc0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0" autoAdjust="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59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D600C-375D-4269-A055-57A8A2899E2E}" type="datetimeFigureOut">
              <a:rPr lang="en-US" smtClean="0"/>
              <a:t>7/23/2021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A2990-03B1-4E45-9112-57A6422759FF}" type="slidenum">
              <a:rPr lang="en-US" smtClean="0"/>
              <a:t>‹#›</a:t>
            </a:fld>
            <a:endParaRPr lang="en-US"/>
          </a:p>
        </p:txBody>
      </p:sp>
    </p:spTree>
    <p:extLst>
      <p:ext uri="{BB962C8B-B14F-4D97-AF65-F5344CB8AC3E}">
        <p14:creationId xmlns:p14="http://schemas.microsoft.com/office/powerpoint/2010/main" val="246983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Powassan,_Ontario"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smtClean="0"/>
              <a:t>www.cdc.gov/lyme/stats/graphs.html</a:t>
            </a:r>
          </a:p>
          <a:p>
            <a:r>
              <a:rPr lang="en-US" dirty="0" smtClean="0"/>
              <a:t>https://www.cdc.gov/lyme/stats/humancases.html)</a:t>
            </a:r>
            <a:endParaRPr lang="en-US" dirty="0"/>
          </a:p>
          <a:p>
            <a:endParaRPr lang="en-US" dirty="0"/>
          </a:p>
        </p:txBody>
      </p:sp>
      <p:sp>
        <p:nvSpPr>
          <p:cNvPr id="4" name="Slide Number Placeholder 3"/>
          <p:cNvSpPr>
            <a:spLocks noGrp="1"/>
          </p:cNvSpPr>
          <p:nvPr>
            <p:ph type="sldNum" sz="quarter" idx="10"/>
          </p:nvPr>
        </p:nvSpPr>
        <p:spPr/>
        <p:txBody>
          <a:bodyPr/>
          <a:lstStyle/>
          <a:p>
            <a:fld id="{7D0A2990-03B1-4E45-9112-57A6422759FF}" type="slidenum">
              <a:rPr lang="en-US" smtClean="0"/>
              <a:t>9</a:t>
            </a:fld>
            <a:endParaRPr lang="en-US"/>
          </a:p>
        </p:txBody>
      </p:sp>
    </p:spTree>
    <p:extLst>
      <p:ext uri="{BB962C8B-B14F-4D97-AF65-F5344CB8AC3E}">
        <p14:creationId xmlns:p14="http://schemas.microsoft.com/office/powerpoint/2010/main" val="38725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negatives: other spirochetes: syphilis,</a:t>
            </a:r>
            <a:r>
              <a:rPr lang="en-US" baseline="0" dirty="0"/>
              <a:t> Yaws, </a:t>
            </a:r>
            <a:r>
              <a:rPr lang="en-US" baseline="0" dirty="0" err="1"/>
              <a:t>Pinta</a:t>
            </a:r>
            <a:r>
              <a:rPr lang="en-US" baseline="0" dirty="0"/>
              <a:t>, </a:t>
            </a:r>
            <a:r>
              <a:rPr lang="en-US" baseline="0" dirty="0" err="1"/>
              <a:t>borrellia</a:t>
            </a:r>
            <a:r>
              <a:rPr lang="en-US" baseline="0" dirty="0"/>
              <a:t> </a:t>
            </a:r>
            <a:r>
              <a:rPr lang="en-US" baseline="0" dirty="0" err="1"/>
              <a:t>miyamotoi</a:t>
            </a:r>
            <a:r>
              <a:rPr lang="en-US" baseline="0" dirty="0"/>
              <a:t>, relapsing fever</a:t>
            </a:r>
            <a:endParaRPr lang="en-US" dirty="0"/>
          </a:p>
        </p:txBody>
      </p:sp>
      <p:sp>
        <p:nvSpPr>
          <p:cNvPr id="4" name="Slide Number Placeholder 3"/>
          <p:cNvSpPr>
            <a:spLocks noGrp="1"/>
          </p:cNvSpPr>
          <p:nvPr>
            <p:ph type="sldNum" sz="quarter" idx="10"/>
          </p:nvPr>
        </p:nvSpPr>
        <p:spPr/>
        <p:txBody>
          <a:bodyPr/>
          <a:lstStyle/>
          <a:p>
            <a:fld id="{7D0A2990-03B1-4E45-9112-57A6422759FF}" type="slidenum">
              <a:rPr lang="en-US" smtClean="0"/>
              <a:t>46</a:t>
            </a:fld>
            <a:endParaRPr lang="en-US"/>
          </a:p>
        </p:txBody>
      </p:sp>
    </p:spTree>
    <p:extLst>
      <p:ext uri="{BB962C8B-B14F-4D97-AF65-F5344CB8AC3E}">
        <p14:creationId xmlns:p14="http://schemas.microsoft.com/office/powerpoint/2010/main" val="334028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footed</a:t>
            </a:r>
            <a:r>
              <a:rPr lang="en-US" baseline="0" dirty="0"/>
              <a:t> mice captured in </a:t>
            </a:r>
            <a:r>
              <a:rPr lang="en-US" baseline="0" dirty="0" err="1"/>
              <a:t>connecticutt</a:t>
            </a:r>
            <a:r>
              <a:rPr lang="en-US" baseline="0" dirty="0"/>
              <a:t> </a:t>
            </a:r>
            <a:endParaRPr lang="en-US" dirty="0"/>
          </a:p>
        </p:txBody>
      </p:sp>
      <p:sp>
        <p:nvSpPr>
          <p:cNvPr id="4" name="Slide Number Placeholder 3"/>
          <p:cNvSpPr>
            <a:spLocks noGrp="1"/>
          </p:cNvSpPr>
          <p:nvPr>
            <p:ph type="sldNum" sz="quarter" idx="10"/>
          </p:nvPr>
        </p:nvSpPr>
        <p:spPr/>
        <p:txBody>
          <a:bodyPr/>
          <a:lstStyle/>
          <a:p>
            <a:fld id="{7D0A2990-03B1-4E45-9112-57A6422759FF}" type="slidenum">
              <a:rPr lang="en-US" smtClean="0"/>
              <a:t>57</a:t>
            </a:fld>
            <a:endParaRPr lang="en-US"/>
          </a:p>
        </p:txBody>
      </p:sp>
    </p:spTree>
    <p:extLst>
      <p:ext uri="{BB962C8B-B14F-4D97-AF65-F5344CB8AC3E}">
        <p14:creationId xmlns:p14="http://schemas.microsoft.com/office/powerpoint/2010/main" val="146692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Bandemia is common and can help differentiate from viral infections</a:t>
            </a:r>
          </a:p>
          <a:p>
            <a:pPr eaLnBrk="1" hangingPunct="1"/>
            <a:r>
              <a:rPr lang="en-US" altLang="en-US"/>
              <a:t>Having atypical lymphocytes during recovery phase is not uncommon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Mortality and hospitalization data higher for </a:t>
            </a:r>
            <a:r>
              <a:rPr lang="en-US" altLang="en-US" dirty="0" err="1"/>
              <a:t>Ehrlichia</a:t>
            </a:r>
            <a:r>
              <a:rPr lang="en-US" altLang="en-US" dirty="0"/>
              <a:t> (why? Less medical care? Poorer regions?)</a:t>
            </a:r>
          </a:p>
          <a:p>
            <a:pPr eaLnBrk="1" hangingPunct="1"/>
            <a:r>
              <a:rPr lang="en-US" altLang="en-US" dirty="0"/>
              <a:t>When combined, number of cases and fatal outcomes similar to that reported for RMSF during this time period</a:t>
            </a:r>
          </a:p>
          <a:p>
            <a:pPr eaLnBrk="1" hangingPunct="1"/>
            <a:r>
              <a:rPr lang="en-US" altLang="en-US" dirty="0"/>
              <a:t>Testing for the two diseases can be cross-reactive but is not nearly as sensitive for the other disease as for the intended disease</a:t>
            </a:r>
          </a:p>
          <a:p>
            <a:pPr eaLnBrk="1" hangingPunct="1"/>
            <a:r>
              <a:rPr lang="en-US" altLang="en-US" dirty="0"/>
              <a:t>Most of these cases are “probable cases” based on only one serum Ig result and without evidence of increasing titer 2-4wks later (especially in light of fact that testing often negative in first 7-10 days, </a:t>
            </a:r>
            <a:r>
              <a:rPr lang="en-US" altLang="en-US" dirty="0" err="1"/>
              <a:t>underdiagnosis</a:t>
            </a:r>
            <a:r>
              <a:rPr lang="en-US" altLang="en-US" dirty="0"/>
              <a:t> is likely)</a:t>
            </a:r>
          </a:p>
          <a:p>
            <a:pPr eaLnBrk="1" hangingPunct="1"/>
            <a:r>
              <a:rPr lang="en-US" altLang="en-US" dirty="0"/>
              <a:t>Because worse cases come to care and are thus diagnosed more frequently, overall % of severe infections is probably overestimated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of choice.</a:t>
            </a:r>
            <a:r>
              <a:rPr lang="en-US" baseline="0" dirty="0"/>
              <a:t> Get 3, 8 hours apart to increase yield. However if someone is severely ill and parasite smear negative, it is VERY unlikely that this is from severe babesiosis. The 2 are directly related </a:t>
            </a:r>
            <a:endParaRPr lang="en-US" dirty="0"/>
          </a:p>
        </p:txBody>
      </p:sp>
      <p:sp>
        <p:nvSpPr>
          <p:cNvPr id="4" name="Slide Number Placeholder 3"/>
          <p:cNvSpPr>
            <a:spLocks noGrp="1"/>
          </p:cNvSpPr>
          <p:nvPr>
            <p:ph type="sldNum" sz="quarter" idx="10"/>
          </p:nvPr>
        </p:nvSpPr>
        <p:spPr/>
        <p:txBody>
          <a:bodyPr/>
          <a:lstStyle/>
          <a:p>
            <a:fld id="{7D0A2990-03B1-4E45-9112-57A6422759FF}" type="slidenum">
              <a:rPr lang="en-US" smtClean="0"/>
              <a:t>85</a:t>
            </a:fld>
            <a:endParaRPr lang="en-US"/>
          </a:p>
        </p:txBody>
      </p:sp>
    </p:spTree>
    <p:extLst>
      <p:ext uri="{BB962C8B-B14F-4D97-AF65-F5344CB8AC3E}">
        <p14:creationId xmlns:p14="http://schemas.microsoft.com/office/powerpoint/2010/main" val="18164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A2990-03B1-4E45-9112-57A6422759FF}" type="slidenum">
              <a:rPr lang="en-US" smtClean="0"/>
              <a:t>91</a:t>
            </a:fld>
            <a:endParaRPr lang="en-US"/>
          </a:p>
        </p:txBody>
      </p:sp>
    </p:spTree>
    <p:extLst>
      <p:ext uri="{BB962C8B-B14F-4D97-AF65-F5344CB8AC3E}">
        <p14:creationId xmlns:p14="http://schemas.microsoft.com/office/powerpoint/2010/main" val="390474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named after the town of </a:t>
            </a:r>
            <a:r>
              <a:rPr lang="en-US" sz="1200" b="0" i="0" u="none" strike="noStrike" kern="1200" dirty="0">
                <a:solidFill>
                  <a:schemeClr val="tx1"/>
                </a:solidFill>
                <a:effectLst/>
                <a:latin typeface="+mn-lt"/>
                <a:ea typeface="+mn-ea"/>
                <a:cs typeface="+mn-cs"/>
                <a:hlinkClick r:id="rId3" tooltip="Powassan, Ontario"/>
              </a:rPr>
              <a:t>Powassan, Ontario</a:t>
            </a:r>
            <a:r>
              <a:rPr lang="en-US" sz="1200" b="0" i="0" kern="1200" dirty="0">
                <a:solidFill>
                  <a:schemeClr val="tx1"/>
                </a:solidFill>
                <a:effectLst/>
                <a:latin typeface="+mn-lt"/>
                <a:ea typeface="+mn-ea"/>
                <a:cs typeface="+mn-cs"/>
              </a:rPr>
              <a:t>, where it was identified in a young boy who eventually died from it.</a:t>
            </a:r>
          </a:p>
          <a:p>
            <a:r>
              <a:rPr lang="en-US" sz="1200" b="0" i="0" kern="1200" dirty="0">
                <a:solidFill>
                  <a:schemeClr val="tx1"/>
                </a:solidFill>
                <a:effectLst/>
                <a:latin typeface="+mn-lt"/>
                <a:ea typeface="+mn-ea"/>
                <a:cs typeface="+mn-cs"/>
              </a:rPr>
              <a:t>Note that it</a:t>
            </a:r>
            <a:r>
              <a:rPr lang="en-US" sz="1200" b="0" i="0" kern="1200" baseline="0" dirty="0">
                <a:solidFill>
                  <a:schemeClr val="tx1"/>
                </a:solidFill>
                <a:effectLst/>
                <a:latin typeface="+mn-lt"/>
                <a:ea typeface="+mn-ea"/>
                <a:cs typeface="+mn-cs"/>
              </a:rPr>
              <a:t> looks a lot like </a:t>
            </a:r>
            <a:r>
              <a:rPr lang="en-US" sz="1200" b="0" i="0" kern="1200" baseline="0" dirty="0" err="1">
                <a:solidFill>
                  <a:schemeClr val="tx1"/>
                </a:solidFill>
                <a:effectLst/>
                <a:latin typeface="+mn-lt"/>
                <a:ea typeface="+mn-ea"/>
                <a:cs typeface="+mn-cs"/>
              </a:rPr>
              <a:t>Zika</a:t>
            </a:r>
            <a:r>
              <a:rPr lang="en-US" sz="1200" b="0" i="0" kern="1200" baseline="0" dirty="0">
                <a:solidFill>
                  <a:schemeClr val="tx1"/>
                </a:solidFill>
                <a:effectLst/>
                <a:latin typeface="+mn-lt"/>
                <a:ea typeface="+mn-ea"/>
                <a:cs typeface="+mn-cs"/>
              </a:rPr>
              <a:t> virus…that’s because it’s also a </a:t>
            </a:r>
            <a:r>
              <a:rPr lang="en-US" sz="1200" b="0" i="0" kern="1200" baseline="0" dirty="0" err="1">
                <a:solidFill>
                  <a:schemeClr val="tx1"/>
                </a:solidFill>
                <a:effectLst/>
                <a:latin typeface="+mn-lt"/>
                <a:ea typeface="+mn-ea"/>
                <a:cs typeface="+mn-cs"/>
              </a:rPr>
              <a:t>flavivirus</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D970BB8-3998-4D96-ABFB-D04DA79C8F47}" type="slidenum">
              <a:rPr lang="en-US" smtClean="0"/>
              <a:t>94</a:t>
            </a:fld>
            <a:endParaRPr lang="en-US"/>
          </a:p>
        </p:txBody>
      </p:sp>
    </p:spTree>
    <p:extLst>
      <p:ext uri="{BB962C8B-B14F-4D97-AF65-F5344CB8AC3E}">
        <p14:creationId xmlns:p14="http://schemas.microsoft.com/office/powerpoint/2010/main" val="428787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9F1D1C9-4FF5-4846-9397-872CDD1BED96}" type="datetimeFigureOut">
              <a:rPr lang="en-US" smtClean="0"/>
              <a:t>7/23/2021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7F2FC82-3D7F-42C9-AC05-666A659E4DF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F1D1C9-4FF5-4846-9397-872CDD1BED96}"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2FC82-3D7F-42C9-AC05-666A659E4DF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7F2FC82-3D7F-42C9-AC05-666A659E4DF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F1D1C9-4FF5-4846-9397-872CDD1BED96}"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9F1D1C9-4FF5-4846-9397-872CDD1BED96}"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7F2FC82-3D7F-42C9-AC05-666A659E4DF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9F1D1C9-4FF5-4846-9397-872CDD1BED96}" type="datetimeFigureOut">
              <a:rPr lang="en-US" smtClean="0"/>
              <a:t>7/23/2021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7F2FC82-3D7F-42C9-AC05-666A659E4DF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9F1D1C9-4FF5-4846-9397-872CDD1BED96}"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2FC82-3D7F-42C9-AC05-666A659E4DF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9F1D1C9-4FF5-4846-9397-872CDD1BED96}" type="datetimeFigureOut">
              <a:rPr lang="en-US" smtClean="0"/>
              <a:t>7/23/2021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7F2FC82-3D7F-42C9-AC05-666A659E4DFF}"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F1D1C9-4FF5-4846-9397-872CDD1BED96}"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7F2FC82-3D7F-42C9-AC05-666A659E4D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9F1D1C9-4FF5-4846-9397-872CDD1BED96}"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7F2FC82-3D7F-42C9-AC05-666A659E4D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7F2FC82-3D7F-42C9-AC05-666A659E4DF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9F1D1C9-4FF5-4846-9397-872CDD1BED96}" type="datetimeFigureOut">
              <a:rPr lang="en-US" smtClean="0"/>
              <a:t>7/23/2021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7F2FC82-3D7F-42C9-AC05-666A659E4DF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9F1D1C9-4FF5-4846-9397-872CDD1BED96}" type="datetimeFigureOut">
              <a:rPr lang="en-US" smtClean="0"/>
              <a:t>7/23/2021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1D1C9-4FF5-4846-9397-872CDD1BED96}" type="datetimeFigureOut">
              <a:rPr lang="en-US" smtClean="0"/>
              <a:t>7/23/2021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7F2FC82-3D7F-42C9-AC05-666A659E4DF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online.liebertpub.com/doi/abs/10.1089/153036601750137688" TargetMode="Externa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oo.gl/forms/ELCFFYKcKyhR5EA6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ubmed?term=1586740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ubmed?term=1756836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sciencedirect.com/science/article/pii/S089155201500020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69.xml"/><Relationship Id="rId4" Type="http://schemas.openxmlformats.org/officeDocument/2006/relationships/slide" Target="slide52.xml"/></Relationships>
</file>

<file path=ppt/slides/_rels/slide40.xml.rels><?xml version="1.0" encoding="UTF-8" standalone="yes"?>
<Relationships xmlns="http://schemas.openxmlformats.org/package/2006/relationships"><Relationship Id="rId3" Type="http://schemas.openxmlformats.org/officeDocument/2006/relationships/hyperlink" Target="http://www.amjmed.com/article/S0002-9343(17)30138-9/pdf" TargetMode="External"/><Relationship Id="rId2" Type="http://schemas.openxmlformats.org/officeDocument/2006/relationships/hyperlink" Target="https://www.ncbi.nlm.nih.gov/pmc/articles/PMC228718/" TargetMode="External"/><Relationship Id="rId1" Type="http://schemas.openxmlformats.org/officeDocument/2006/relationships/slideLayout" Target="../slideLayouts/slideLayout2.xml"/><Relationship Id="rId4" Type="http://schemas.openxmlformats.org/officeDocument/2006/relationships/hyperlink" Target="http://ac.els-cdn.com/S0891552015000203/1-s2.0-S0891552015000203-main.pdf?_tid=fc27f9e4-529e-11e7-8f94-00000aacb35e&amp;acdnat=1497623024_b5abd2cc5255b699829c8220f4be9150" TargetMode="External"/></Relationships>
</file>

<file path=ppt/slides/_rels/slide4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8.png"/><Relationship Id="rId7" Type="http://schemas.openxmlformats.org/officeDocument/2006/relationships/hyperlink" Target="https://www.ncbi.nlm.nih.gov/pubmed/1853288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idsociety.org/practice-guideline/covid-19-guideline-treatment-and-managemen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annals.org/aim/article/716390/duration-antibiotic-therapy-early-lyme-disease-randomized-double-blind-placeb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academic.oup.com/cid/article-lookup/doi/10.1093/cid/cit810" TargetMode="External"/><Relationship Id="rId3" Type="http://schemas.openxmlformats.org/officeDocument/2006/relationships/hyperlink" Target="https://www.ncbi.nlm.nih.gov/pmc/articles/PMC4490322/pdf/civ186.pdf" TargetMode="External"/><Relationship Id="rId7" Type="http://schemas.openxmlformats.org/officeDocument/2006/relationships/hyperlink" Target="http://www.nejm.org/doi/pdf/10.1056/NEJMra072023" TargetMode="External"/><Relationship Id="rId2" Type="http://schemas.openxmlformats.org/officeDocument/2006/relationships/hyperlink" Target="https://www.cdc.gov/mmwr/volumes/66/wr/mm6623a3.htm?s_cid=mm6623a3_w" TargetMode="External"/><Relationship Id="rId1" Type="http://schemas.openxmlformats.org/officeDocument/2006/relationships/slideLayout" Target="../slideLayouts/slideLayout2.xml"/><Relationship Id="rId6" Type="http://schemas.openxmlformats.org/officeDocument/2006/relationships/hyperlink" Target="http://www.nejm.org/doi/pdf/10.1056/NEJMoa1114362" TargetMode="External"/><Relationship Id="rId11" Type="http://schemas.openxmlformats.org/officeDocument/2006/relationships/slide" Target="slide4.xml"/><Relationship Id="rId5" Type="http://schemas.openxmlformats.org/officeDocument/2006/relationships/hyperlink" Target="http://jamanetwork.com/journals/jamainternalmedicine/fullarticle/1921752" TargetMode="External"/><Relationship Id="rId10" Type="http://schemas.openxmlformats.org/officeDocument/2006/relationships/hyperlink" Target="http://www.amjmed.com/article/S0002-9343(17)30138-9/pdf" TargetMode="External"/><Relationship Id="rId4" Type="http://schemas.openxmlformats.org/officeDocument/2006/relationships/hyperlink" Target="http://ac.els-cdn.com/S0891552015000203/1-s2.0-S0891552015000203-main.pdf?_tid=fc27f9e4-529e-11e7-8f94-00000aacb35e&amp;acdnat=1497623024_b5abd2cc5255b699829c8220f4be9150" TargetMode="External"/><Relationship Id="rId9" Type="http://schemas.openxmlformats.org/officeDocument/2006/relationships/hyperlink" Target="http://www.nejm.org/doi/full/10.1056/NEJMoa1505425"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ww.sciencedirect.com/science/article/pii/S0891552015000203"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41.jpe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4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wmf"/></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56.wmf"/></Relationships>
</file>

<file path=ppt/slides/_rels/slide6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term=26613664"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term=27184253"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8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slide" Target="slide4.xml"/></Relationships>
</file>

<file path=ppt/slides/_rels/slide9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nejm.org/doi/full/10.1056/NEJMra12020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ubmed.ncbi.nlm.nih.gov/30690090/" TargetMode="External"/></Relationships>
</file>

<file path=ppt/slides/_rels/slide9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cdc.gov/ticks/diseases/index.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74.jpeg"/><Relationship Id="rId4" Type="http://schemas.openxmlformats.org/officeDocument/2006/relationships/image" Target="../media/image73.png"/></Relationships>
</file>

<file path=ppt/slides/_rels/slide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sciencedirect.com/science/article/pii/S0025712503000919" TargetMode="Externa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jpeg"/></Relationships>
</file>

<file path=ppt/slides/_rels/slide9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goo.gl/forms/GpvlbquICT3VzkcH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a:t>Tick-borne Illness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58885"/>
            <a:ext cx="7086600" cy="177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1200" y="5257800"/>
            <a:ext cx="5867400" cy="369332"/>
          </a:xfrm>
          <a:prstGeom prst="rect">
            <a:avLst/>
          </a:prstGeom>
          <a:noFill/>
        </p:spPr>
        <p:txBody>
          <a:bodyPr wrap="square" rtlCol="0">
            <a:spAutoFit/>
          </a:bodyPr>
          <a:lstStyle/>
          <a:p>
            <a:r>
              <a:rPr lang="en-US" dirty="0" smtClean="0"/>
              <a:t>Authors: Andrew Hale, MD; Karen Bloch, MD</a:t>
            </a:r>
            <a:endParaRPr lang="en-US" dirty="0"/>
          </a:p>
        </p:txBody>
      </p:sp>
    </p:spTree>
    <p:extLst>
      <p:ext uri="{BB962C8B-B14F-4D97-AF65-F5344CB8AC3E}">
        <p14:creationId xmlns:p14="http://schemas.microsoft.com/office/powerpoint/2010/main" val="181343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4008" tIns="32004" rIns="64008" bIns="32004"/>
          <a:lstStyle/>
          <a:p>
            <a:r>
              <a:rPr lang="en-US" dirty="0"/>
              <a:t>Tick Density in the USA and Northeast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028193"/>
            <a:ext cx="4095750" cy="349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6" y="2028193"/>
            <a:ext cx="4498349" cy="382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3500" y="1447800"/>
            <a:ext cx="1790700" cy="541687"/>
          </a:xfrm>
          <a:prstGeom prst="rect">
            <a:avLst/>
          </a:prstGeom>
          <a:noFill/>
        </p:spPr>
        <p:txBody>
          <a:bodyPr wrap="square" lIns="64008" tIns="32004" rIns="64008" bIns="32004" rtlCol="0">
            <a:spAutoFit/>
          </a:bodyPr>
          <a:lstStyle/>
          <a:p>
            <a:r>
              <a:rPr lang="en-US" sz="3100" b="1" dirty="0">
                <a:latin typeface="+mj-lt"/>
              </a:rPr>
              <a:t>1998</a:t>
            </a:r>
          </a:p>
        </p:txBody>
      </p:sp>
      <p:sp>
        <p:nvSpPr>
          <p:cNvPr id="7" name="TextBox 6"/>
          <p:cNvSpPr txBox="1"/>
          <p:nvPr/>
        </p:nvSpPr>
        <p:spPr>
          <a:xfrm>
            <a:off x="6524625" y="1447800"/>
            <a:ext cx="1323975" cy="541687"/>
          </a:xfrm>
          <a:prstGeom prst="rect">
            <a:avLst/>
          </a:prstGeom>
          <a:noFill/>
        </p:spPr>
        <p:txBody>
          <a:bodyPr wrap="square" lIns="64008" tIns="32004" rIns="64008" bIns="32004" rtlCol="0">
            <a:spAutoFit/>
          </a:bodyPr>
          <a:lstStyle/>
          <a:p>
            <a:r>
              <a:rPr lang="en-US" sz="3100" b="1" dirty="0">
                <a:latin typeface="+mj-lt"/>
              </a:rPr>
              <a:t>2015</a:t>
            </a:r>
          </a:p>
        </p:txBody>
      </p:sp>
      <p:sp>
        <p:nvSpPr>
          <p:cNvPr id="5" name="TextBox 4"/>
          <p:cNvSpPr txBox="1"/>
          <p:nvPr/>
        </p:nvSpPr>
        <p:spPr>
          <a:xfrm>
            <a:off x="2524125" y="6400800"/>
            <a:ext cx="4333875" cy="280077"/>
          </a:xfrm>
          <a:prstGeom prst="rect">
            <a:avLst/>
          </a:prstGeom>
          <a:noFill/>
        </p:spPr>
        <p:txBody>
          <a:bodyPr wrap="square" lIns="64008" tIns="32004" rIns="64008" bIns="32004" rtlCol="0">
            <a:spAutoFit/>
          </a:bodyPr>
          <a:lstStyle/>
          <a:p>
            <a:r>
              <a:rPr lang="en-US" sz="1400" dirty="0"/>
              <a:t> Credit: Entomological Society of America / CDC</a:t>
            </a:r>
          </a:p>
        </p:txBody>
      </p:sp>
      <p:pic>
        <p:nvPicPr>
          <p:cNvPr id="5125" name="Picture 5" descr="Image result for comparison map of more arthropod borne dis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9" y="1526741"/>
            <a:ext cx="7966361" cy="406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138" y="6400800"/>
            <a:ext cx="1490662" cy="381000"/>
          </a:xfrm>
          <a:prstGeom prst="rect">
            <a:avLst/>
          </a:prstGeom>
          <a:noFill/>
        </p:spPr>
        <p:txBody>
          <a:bodyPr wrap="square" rtlCol="0">
            <a:spAutoFit/>
          </a:bodyPr>
          <a:lstStyle/>
          <a:p>
            <a:r>
              <a:rPr lang="en-US" dirty="0"/>
              <a:t>cdc.gov</a:t>
            </a:r>
          </a:p>
        </p:txBody>
      </p:sp>
      <p:sp>
        <p:nvSpPr>
          <p:cNvPr id="4" name="Title 1"/>
          <p:cNvSpPr txBox="1">
            <a:spLocks/>
          </p:cNvSpPr>
          <p:nvPr/>
        </p:nvSpPr>
        <p:spPr>
          <a:xfrm>
            <a:off x="301752" y="228600"/>
            <a:ext cx="8534400" cy="758952"/>
          </a:xfrm>
          <a:prstGeom prst="rect">
            <a:avLst/>
          </a:prstGeom>
        </p:spPr>
        <p:style>
          <a:lnRef idx="1">
            <a:schemeClr val="accent1"/>
          </a:lnRef>
          <a:fillRef idx="3">
            <a:schemeClr val="accent1"/>
          </a:fillRef>
          <a:effectRef idx="2">
            <a:schemeClr val="accent1"/>
          </a:effectRef>
          <a:fontRef idx="minor">
            <a:schemeClr val="lt1"/>
          </a:fontRef>
        </p:style>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a:t>Where the ticks go, Lyme goes</a:t>
            </a:r>
          </a:p>
        </p:txBody>
      </p:sp>
      <p:pic>
        <p:nvPicPr>
          <p:cNvPr id="3" name="Picture 2"/>
          <p:cNvPicPr>
            <a:picLocks noChangeAspect="1"/>
          </p:cNvPicPr>
          <p:nvPr/>
        </p:nvPicPr>
        <p:blipFill>
          <a:blip r:embed="rId2"/>
          <a:stretch>
            <a:fillRect/>
          </a:stretch>
        </p:blipFill>
        <p:spPr>
          <a:xfrm>
            <a:off x="609600" y="1143000"/>
            <a:ext cx="7770885" cy="4948238"/>
          </a:xfrm>
          <a:prstGeom prst="rect">
            <a:avLst/>
          </a:prstGeom>
        </p:spPr>
      </p:pic>
    </p:spTree>
    <p:extLst>
      <p:ext uri="{BB962C8B-B14F-4D97-AF65-F5344CB8AC3E}">
        <p14:creationId xmlns:p14="http://schemas.microsoft.com/office/powerpoint/2010/main" val="338543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Blame the deer?</a:t>
            </a:r>
          </a:p>
        </p:txBody>
      </p:sp>
      <p:sp>
        <p:nvSpPr>
          <p:cNvPr id="3" name="Content Placeholder 2"/>
          <p:cNvSpPr>
            <a:spLocks noGrp="1"/>
          </p:cNvSpPr>
          <p:nvPr>
            <p:ph sz="quarter" idx="1"/>
          </p:nvPr>
        </p:nvSpPr>
        <p:spPr/>
        <p:txBody>
          <a:bodyPr>
            <a:normAutofit/>
          </a:bodyPr>
          <a:lstStyle/>
          <a:p>
            <a:r>
              <a:rPr lang="en-US" dirty="0"/>
              <a:t>With the fall in natural predators, New England deer populations have exploded. Is this the problem?</a:t>
            </a:r>
          </a:p>
          <a:p>
            <a:pPr lvl="1"/>
            <a:r>
              <a:rPr lang="en-US" dirty="0"/>
              <a:t>Actually not particularly</a:t>
            </a:r>
          </a:p>
          <a:p>
            <a:r>
              <a:rPr lang="en-US" dirty="0"/>
              <a:t>Deer can have more than 30,000 ticks on them!</a:t>
            </a:r>
          </a:p>
          <a:p>
            <a:pPr lvl="1"/>
            <a:r>
              <a:rPr lang="en-US" dirty="0"/>
              <a:t>But the deer do NOT carry Borrelia burgdorferi</a:t>
            </a:r>
          </a:p>
          <a:p>
            <a:pPr lvl="1"/>
            <a:r>
              <a:rPr lang="en-US" dirty="0"/>
              <a:t>Because tick-density is so high on deer, would have to eliminate MOST of the deer population to have an impact</a:t>
            </a:r>
          </a:p>
        </p:txBody>
      </p:sp>
      <p:pic>
        <p:nvPicPr>
          <p:cNvPr id="4098" name="Picture 2" descr="Image result for white tailed de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95600"/>
            <a:ext cx="4953000" cy="3293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11002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Blame the deer?</a:t>
            </a:r>
          </a:p>
        </p:txBody>
      </p:sp>
      <p:sp>
        <p:nvSpPr>
          <p:cNvPr id="3" name="Content Placeholder 2"/>
          <p:cNvSpPr>
            <a:spLocks noGrp="1"/>
          </p:cNvSpPr>
          <p:nvPr>
            <p:ph sz="quarter" idx="1"/>
          </p:nvPr>
        </p:nvSpPr>
        <p:spPr/>
        <p:txBody>
          <a:bodyPr>
            <a:normAutofit/>
          </a:bodyPr>
          <a:lstStyle/>
          <a:p>
            <a:r>
              <a:rPr lang="en-US" dirty="0"/>
              <a:t>It matters much more how many </a:t>
            </a:r>
            <a:r>
              <a:rPr lang="en-US" i="1" dirty="0"/>
              <a:t>MICE</a:t>
            </a:r>
            <a:r>
              <a:rPr lang="en-US" dirty="0"/>
              <a:t> are around</a:t>
            </a:r>
          </a:p>
          <a:p>
            <a:r>
              <a:rPr lang="en-US" dirty="0"/>
              <a:t>For instance, if it’s a high acorn-production year, there are more Lyme cases the next year, </a:t>
            </a:r>
            <a:r>
              <a:rPr lang="en-US" dirty="0">
                <a:hlinkClick r:id="rId2"/>
              </a:rPr>
              <a:t>because of more mice</a:t>
            </a:r>
            <a:r>
              <a:rPr lang="en-US" dirty="0"/>
              <a:t>   </a:t>
            </a:r>
          </a:p>
        </p:txBody>
      </p:sp>
      <p:pic>
        <p:nvPicPr>
          <p:cNvPr id="5122" name="Picture 2" descr="Image result for white footed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8999"/>
            <a:ext cx="4267200" cy="2679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spTree>
    <p:extLst>
      <p:ext uri="{BB962C8B-B14F-4D97-AF65-F5344CB8AC3E}">
        <p14:creationId xmlns:p14="http://schemas.microsoft.com/office/powerpoint/2010/main" val="12933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rot="16200000">
            <a:off x="4191002" y="3162299"/>
            <a:ext cx="457200" cy="137160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393498">
            <a:off x="5280780" y="4042732"/>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074255">
            <a:off x="3383810" y="4037378"/>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074255">
            <a:off x="4621414" y="2390350"/>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393498">
            <a:off x="3742471" y="2366329"/>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Lyme Disease: </a:t>
            </a:r>
            <a:r>
              <a:rPr lang="en-US" sz="3600" b="1" dirty="0">
                <a:solidFill>
                  <a:srgbClr val="FF0000"/>
                </a:solidFill>
              </a:rPr>
              <a:t>clinical manifestations</a:t>
            </a:r>
          </a:p>
        </p:txBody>
      </p:sp>
      <p:sp>
        <p:nvSpPr>
          <p:cNvPr id="5" name="Rectangle 4"/>
          <p:cNvSpPr/>
          <p:nvPr/>
        </p:nvSpPr>
        <p:spPr>
          <a:xfrm>
            <a:off x="2819400" y="16764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Transmission via tick bite</a:t>
            </a:r>
          </a:p>
        </p:txBody>
      </p:sp>
      <p:sp>
        <p:nvSpPr>
          <p:cNvPr id="6" name="Rectangle 5"/>
          <p:cNvSpPr/>
          <p:nvPr/>
        </p:nvSpPr>
        <p:spPr>
          <a:xfrm>
            <a:off x="381000" y="33528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Early Localized</a:t>
            </a:r>
          </a:p>
        </p:txBody>
      </p:sp>
      <p:sp>
        <p:nvSpPr>
          <p:cNvPr id="7" name="Rectangle 6"/>
          <p:cNvSpPr/>
          <p:nvPr/>
        </p:nvSpPr>
        <p:spPr>
          <a:xfrm>
            <a:off x="5181600" y="33528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Early Disseminated</a:t>
            </a:r>
          </a:p>
        </p:txBody>
      </p:sp>
      <p:sp>
        <p:nvSpPr>
          <p:cNvPr id="8" name="Rectangle 7"/>
          <p:cNvSpPr/>
          <p:nvPr/>
        </p:nvSpPr>
        <p:spPr>
          <a:xfrm>
            <a:off x="2819400" y="50292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Late</a:t>
            </a:r>
          </a:p>
        </p:txBody>
      </p:sp>
      <p:sp>
        <p:nvSpPr>
          <p:cNvPr id="14" name="TextBox 13"/>
          <p:cNvSpPr txBox="1"/>
          <p:nvPr/>
        </p:nvSpPr>
        <p:spPr>
          <a:xfrm>
            <a:off x="1364510" y="2896594"/>
            <a:ext cx="6400800"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4000" b="1" dirty="0">
                <a:solidFill>
                  <a:schemeClr val="tx1"/>
                </a:solidFill>
              </a:rPr>
              <a:t>There are </a:t>
            </a:r>
            <a:endParaRPr lang="en-US" sz="4000" b="1" dirty="0" smtClean="0">
              <a:solidFill>
                <a:schemeClr val="tx1"/>
              </a:solidFill>
            </a:endParaRPr>
          </a:p>
          <a:p>
            <a:pPr algn="ctr"/>
            <a:r>
              <a:rPr lang="en-US" sz="4000" b="1" dirty="0" smtClean="0">
                <a:solidFill>
                  <a:schemeClr val="tx1"/>
                </a:solidFill>
              </a:rPr>
              <a:t>3 </a:t>
            </a:r>
            <a:r>
              <a:rPr lang="en-US" sz="4000" b="1" dirty="0">
                <a:solidFill>
                  <a:schemeClr val="tx1"/>
                </a:solidFill>
              </a:rPr>
              <a:t>broad </a:t>
            </a:r>
            <a:r>
              <a:rPr lang="en-US" sz="4000" b="1" dirty="0" smtClean="0">
                <a:solidFill>
                  <a:schemeClr val="tx1"/>
                </a:solidFill>
              </a:rPr>
              <a:t>presentations  </a:t>
            </a:r>
            <a:r>
              <a:rPr lang="en-US" sz="4000" b="1" dirty="0">
                <a:solidFill>
                  <a:schemeClr val="tx1"/>
                </a:solidFill>
              </a:rPr>
              <a:t>of Lyme Disease</a:t>
            </a:r>
          </a:p>
        </p:txBody>
      </p:sp>
      <p:sp>
        <p:nvSpPr>
          <p:cNvPr id="3" name="Oval 2"/>
          <p:cNvSpPr/>
          <p:nvPr/>
        </p:nvSpPr>
        <p:spPr>
          <a:xfrm>
            <a:off x="152400" y="3048000"/>
            <a:ext cx="3948221" cy="1524000"/>
          </a:xfrm>
          <a:prstGeom prst="ellips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3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9" grpId="0" animBg="1"/>
      <p:bldP spid="5" grpId="0" animBg="1"/>
      <p:bldP spid="6" grpId="0" animBg="1"/>
      <p:bldP spid="7" grpId="0" animBg="1"/>
      <p:bldP spid="8" grpId="0" animBg="1"/>
      <p:bldP spid="1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Localized Disease</a:t>
            </a:r>
          </a:p>
        </p:txBody>
      </p:sp>
      <p:sp>
        <p:nvSpPr>
          <p:cNvPr id="3" name="Content Placeholder 2"/>
          <p:cNvSpPr>
            <a:spLocks noGrp="1"/>
          </p:cNvSpPr>
          <p:nvPr>
            <p:ph sz="quarter" idx="1"/>
          </p:nvPr>
        </p:nvSpPr>
        <p:spPr/>
        <p:txBody>
          <a:bodyPr/>
          <a:lstStyle/>
          <a:p>
            <a:r>
              <a:rPr lang="en-US" dirty="0"/>
              <a:t>The classic “Bull’s Eye” erythema </a:t>
            </a:r>
            <a:r>
              <a:rPr lang="en-US" dirty="0" err="1"/>
              <a:t>migrans</a:t>
            </a:r>
            <a:r>
              <a:rPr lang="en-US" dirty="0"/>
              <a:t> (EM) rash</a:t>
            </a:r>
          </a:p>
          <a:p>
            <a:pPr lvl="1"/>
            <a:r>
              <a:rPr lang="en-US" dirty="0"/>
              <a:t>Is seen </a:t>
            </a:r>
            <a:r>
              <a:rPr lang="en-US" dirty="0" smtClean="0"/>
              <a:t>60-80</a:t>
            </a:r>
            <a:r>
              <a:rPr lang="en-US" dirty="0"/>
              <a:t>% of the time</a:t>
            </a:r>
          </a:p>
          <a:p>
            <a:pPr lvl="1"/>
            <a:r>
              <a:rPr lang="en-US" dirty="0"/>
              <a:t>So 20% of folks with Lyme won’t have this “classic rash”</a:t>
            </a:r>
          </a:p>
          <a:p>
            <a:r>
              <a:rPr lang="en-US" dirty="0"/>
              <a:t>AND, only 25% of patients with early localized disease recall a tick bite</a:t>
            </a:r>
          </a:p>
          <a:p>
            <a:pPr lvl="1"/>
            <a:r>
              <a:rPr lang="en-US" dirty="0"/>
              <a:t>So </a:t>
            </a:r>
            <a:r>
              <a:rPr lang="en-US" i="1" dirty="0"/>
              <a:t>most </a:t>
            </a:r>
            <a:r>
              <a:rPr lang="en-US" dirty="0"/>
              <a:t>patients will not recall a tick bite…don’t rely on this piece of history </a:t>
            </a:r>
          </a:p>
        </p:txBody>
      </p:sp>
      <p:pic>
        <p:nvPicPr>
          <p:cNvPr id="4" name="Picture 2" descr="https://peppermintfrostblog.files.wordpress.com/2015/03/ac_bullseye_r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029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42564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Erythema </a:t>
            </a:r>
            <a:r>
              <a:rPr lang="en-US" dirty="0" err="1"/>
              <a:t>Migrans</a:t>
            </a:r>
            <a:endParaRPr lang="en-US" dirty="0"/>
          </a:p>
        </p:txBody>
      </p:sp>
      <p:pic>
        <p:nvPicPr>
          <p:cNvPr id="8194" name="Picture 2" descr="Image result for erythema mig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03700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erythema mig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35" y="1603664"/>
            <a:ext cx="4089158" cy="27397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erythema mig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799"/>
            <a:ext cx="4037006" cy="270479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erythema mig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71600"/>
            <a:ext cx="3397979" cy="5158132"/>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5599929" y="3785495"/>
            <a:ext cx="838200" cy="419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99503" y="2667000"/>
            <a:ext cx="3365576"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solidFill>
                  <a:schemeClr val="tx1"/>
                </a:solidFill>
              </a:rPr>
              <a:t>The erythematous edge is teaming with spirochetes spreading outwards, before they disseminate</a:t>
            </a:r>
          </a:p>
        </p:txBody>
      </p:sp>
      <p:sp>
        <p:nvSpPr>
          <p:cNvPr id="10" name="TextBox 9"/>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6" action="ppaction://hlinksldjump"/>
              </a:rPr>
              <a:t>Return to Outline</a:t>
            </a:r>
            <a:endParaRPr lang="en-US" dirty="0"/>
          </a:p>
        </p:txBody>
      </p:sp>
    </p:spTree>
    <p:extLst>
      <p:ext uri="{BB962C8B-B14F-4D97-AF65-F5344CB8AC3E}">
        <p14:creationId xmlns:p14="http://schemas.microsoft.com/office/powerpoint/2010/main" val="3787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Localized Disease</a:t>
            </a:r>
          </a:p>
        </p:txBody>
      </p:sp>
      <p:pic>
        <p:nvPicPr>
          <p:cNvPr id="5" name="Picture 2" descr="http://img.webmd.com/dtmcms/live/webmd/consumer_assets/site_images/articles/health_tools/lyme_disease_slideshow/dermnet_rf_photo_of_tick_b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364171"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4800" y="23241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Erythema </a:t>
            </a:r>
            <a:r>
              <a:rPr lang="en-US" sz="3200" b="1" dirty="0" err="1">
                <a:solidFill>
                  <a:schemeClr val="tx1"/>
                </a:solidFill>
              </a:rPr>
              <a:t>migrans</a:t>
            </a:r>
            <a:r>
              <a:rPr lang="en-US" sz="3200" b="1" dirty="0">
                <a:solidFill>
                  <a:schemeClr val="tx1"/>
                </a:solidFill>
              </a:rPr>
              <a:t>?</a:t>
            </a:r>
          </a:p>
        </p:txBody>
      </p:sp>
      <p:sp>
        <p:nvSpPr>
          <p:cNvPr id="7" name="Rectangle 6"/>
          <p:cNvSpPr/>
          <p:nvPr/>
        </p:nvSpPr>
        <p:spPr>
          <a:xfrm>
            <a:off x="4114800" y="3543300"/>
            <a:ext cx="3505200" cy="14097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a:solidFill>
                  <a:srgbClr val="FFFF00"/>
                </a:solidFill>
              </a:rPr>
              <a:t>No! Just a local reaction to the tick</a:t>
            </a:r>
          </a:p>
        </p:txBody>
      </p:sp>
      <p:pic>
        <p:nvPicPr>
          <p:cNvPr id="8" name="Picture 4" descr="http://www.brookfieldct.gov/pages/BrookfieldCT_Health/01853004-000F8513.0/Deer%20Tick%20B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85" y="3983182"/>
            <a:ext cx="2590800" cy="23317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spTree>
    <p:extLst>
      <p:ext uri="{BB962C8B-B14F-4D97-AF65-F5344CB8AC3E}">
        <p14:creationId xmlns:p14="http://schemas.microsoft.com/office/powerpoint/2010/main" val="35268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Localized Disease</a:t>
            </a:r>
          </a:p>
        </p:txBody>
      </p:sp>
      <p:pic>
        <p:nvPicPr>
          <p:cNvPr id="9218" name="Picture 2" descr="Erythema multifo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4495547"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7800" y="21336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Erythema </a:t>
            </a:r>
            <a:r>
              <a:rPr lang="en-US" sz="3200" b="1" dirty="0" err="1">
                <a:solidFill>
                  <a:schemeClr val="tx1"/>
                </a:solidFill>
              </a:rPr>
              <a:t>migrans</a:t>
            </a:r>
            <a:r>
              <a:rPr lang="en-US" sz="3200" b="1" dirty="0">
                <a:solidFill>
                  <a:schemeClr val="tx1"/>
                </a:solidFill>
              </a:rPr>
              <a:t>?</a:t>
            </a:r>
          </a:p>
        </p:txBody>
      </p:sp>
      <p:sp>
        <p:nvSpPr>
          <p:cNvPr id="6" name="Rectangle 5"/>
          <p:cNvSpPr/>
          <p:nvPr/>
        </p:nvSpPr>
        <p:spPr>
          <a:xfrm>
            <a:off x="5257800" y="3352800"/>
            <a:ext cx="3505200" cy="1600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a:solidFill>
                  <a:srgbClr val="FFFF00"/>
                </a:solidFill>
              </a:rPr>
              <a:t>No! Erythema </a:t>
            </a:r>
            <a:r>
              <a:rPr lang="en-US" sz="2400" b="1" dirty="0" err="1">
                <a:solidFill>
                  <a:srgbClr val="FFFF00"/>
                </a:solidFill>
              </a:rPr>
              <a:t>multiforme</a:t>
            </a:r>
            <a:r>
              <a:rPr lang="en-US" sz="2400" b="1" dirty="0">
                <a:solidFill>
                  <a:srgbClr val="FFFF00"/>
                </a:solidFill>
              </a:rPr>
              <a:t> also has a </a:t>
            </a:r>
            <a:r>
              <a:rPr lang="en-US" sz="2400" b="1" dirty="0" err="1">
                <a:solidFill>
                  <a:srgbClr val="FFFF00"/>
                </a:solidFill>
              </a:rPr>
              <a:t>targetoid</a:t>
            </a:r>
            <a:r>
              <a:rPr lang="en-US" sz="2400" b="1" dirty="0">
                <a:solidFill>
                  <a:srgbClr val="FFFF00"/>
                </a:solidFill>
              </a:rPr>
              <a:t> appearance</a:t>
            </a:r>
          </a:p>
        </p:txBody>
      </p:sp>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306329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early localized</a:t>
            </a:r>
          </a:p>
        </p:txBody>
      </p:sp>
      <p:sp>
        <p:nvSpPr>
          <p:cNvPr id="3" name="Content Placeholder 2"/>
          <p:cNvSpPr>
            <a:spLocks noGrp="1"/>
          </p:cNvSpPr>
          <p:nvPr>
            <p:ph sz="quarter" idx="1"/>
          </p:nvPr>
        </p:nvSpPr>
        <p:spPr/>
        <p:txBody>
          <a:bodyPr>
            <a:normAutofit fontScale="92500" lnSpcReduction="20000"/>
          </a:bodyPr>
          <a:lstStyle/>
          <a:p>
            <a:r>
              <a:rPr lang="en-US" dirty="0"/>
              <a:t>Erythema </a:t>
            </a:r>
            <a:r>
              <a:rPr lang="en-US" dirty="0" err="1"/>
              <a:t>Migrans</a:t>
            </a:r>
            <a:r>
              <a:rPr lang="en-US" dirty="0"/>
              <a:t> </a:t>
            </a:r>
            <a:r>
              <a:rPr lang="en-US" dirty="0" smtClean="0"/>
              <a:t>(60-80</a:t>
            </a:r>
            <a:r>
              <a:rPr lang="en-US" dirty="0"/>
              <a:t>%)</a:t>
            </a:r>
          </a:p>
          <a:p>
            <a:pPr lvl="1"/>
            <a:r>
              <a:rPr lang="en-US" dirty="0"/>
              <a:t>1-2 weeks after bite</a:t>
            </a:r>
          </a:p>
          <a:p>
            <a:pPr lvl="1"/>
            <a:r>
              <a:rPr lang="en-US" dirty="0"/>
              <a:t>2-3cm to 2 feet in diameter</a:t>
            </a:r>
          </a:p>
          <a:p>
            <a:pPr lvl="1"/>
            <a:r>
              <a:rPr lang="en-US" dirty="0"/>
              <a:t>Painful, itchy, or asymptomatic </a:t>
            </a:r>
          </a:p>
          <a:p>
            <a:r>
              <a:rPr lang="en-US" dirty="0"/>
              <a:t>Non-specific lab findings </a:t>
            </a:r>
          </a:p>
          <a:p>
            <a:r>
              <a:rPr lang="en-US" dirty="0"/>
              <a:t>Fatigue (54%)</a:t>
            </a:r>
          </a:p>
          <a:p>
            <a:r>
              <a:rPr lang="en-US" dirty="0" err="1"/>
              <a:t>Myalgias</a:t>
            </a:r>
            <a:r>
              <a:rPr lang="en-US" dirty="0"/>
              <a:t>/</a:t>
            </a:r>
            <a:r>
              <a:rPr lang="en-US" dirty="0" err="1"/>
              <a:t>arthralgias</a:t>
            </a:r>
            <a:r>
              <a:rPr lang="en-US" dirty="0"/>
              <a:t> (44%)</a:t>
            </a:r>
          </a:p>
          <a:p>
            <a:r>
              <a:rPr lang="en-US" dirty="0"/>
              <a:t>Headache (42%)</a:t>
            </a:r>
          </a:p>
          <a:p>
            <a:r>
              <a:rPr lang="en-US" dirty="0"/>
              <a:t>Neck stiffness (35%)</a:t>
            </a:r>
          </a:p>
          <a:p>
            <a:r>
              <a:rPr lang="en-US" dirty="0"/>
              <a:t>Anorexia (26%)</a:t>
            </a:r>
          </a:p>
          <a:p>
            <a:r>
              <a:rPr lang="en-US" dirty="0"/>
              <a:t>Regional LAD (23%)</a:t>
            </a:r>
          </a:p>
          <a:p>
            <a:r>
              <a:rPr lang="en-US" dirty="0"/>
              <a:t>Fever (16%)</a:t>
            </a:r>
          </a:p>
        </p:txBody>
      </p:sp>
      <p:pic>
        <p:nvPicPr>
          <p:cNvPr id="4" name="Picture 2" descr="https://peppermintfrostblog.files.wordpress.com/2015/03/ac_bullseye_r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455" y="1981200"/>
            <a:ext cx="4000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25704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Welcome to the module on </a:t>
            </a:r>
            <a:r>
              <a:rPr lang="en-US" sz="3200" dirty="0" err="1"/>
              <a:t>Tickborne</a:t>
            </a:r>
            <a:r>
              <a:rPr lang="en-US" sz="3200" dirty="0"/>
              <a:t> Illness</a:t>
            </a:r>
            <a:endParaRPr lang="en-US" sz="4800" dirty="0"/>
          </a:p>
        </p:txBody>
      </p:sp>
      <p:sp>
        <p:nvSpPr>
          <p:cNvPr id="3" name="Content Placeholder 2"/>
          <p:cNvSpPr>
            <a:spLocks noGrp="1"/>
          </p:cNvSpPr>
          <p:nvPr>
            <p:ph idx="1"/>
          </p:nvPr>
        </p:nvSpPr>
        <p:spPr>
          <a:xfrm>
            <a:off x="833092" y="1845734"/>
            <a:ext cx="7543800" cy="4023360"/>
          </a:xfrm>
        </p:spPr>
        <p:txBody>
          <a:bodyPr/>
          <a:lstStyle/>
          <a:p>
            <a:r>
              <a:rPr lang="en-US" sz="2800" i="1" dirty="0"/>
              <a:t>Please</a:t>
            </a:r>
            <a:r>
              <a:rPr lang="en-US" sz="2800" dirty="0"/>
              <a:t> take this brief pre-module quiz</a:t>
            </a:r>
          </a:p>
          <a:p>
            <a:endParaRPr lang="en-US" sz="2800" dirty="0"/>
          </a:p>
          <a:p>
            <a:pPr marL="0" indent="0">
              <a:buNone/>
            </a:pPr>
            <a:r>
              <a:rPr lang="en-US" sz="2800" dirty="0">
                <a:hlinkClick r:id="rId2"/>
              </a:rPr>
              <a:t>https://goo.gl/forms/ELCFFYKcKyhR5EA62</a:t>
            </a:r>
            <a:endParaRPr lang="en-US" sz="2800" dirty="0"/>
          </a:p>
          <a:p>
            <a:pPr marL="0" indent="0">
              <a:buNone/>
            </a:pPr>
            <a:endParaRPr lang="en-US" sz="2800" dirty="0"/>
          </a:p>
          <a:p>
            <a:endParaRPr lang="en-US" dirty="0"/>
          </a:p>
        </p:txBody>
      </p:sp>
      <p:sp>
        <p:nvSpPr>
          <p:cNvPr id="4" name="Right Arrow 3"/>
          <p:cNvSpPr/>
          <p:nvPr/>
        </p:nvSpPr>
        <p:spPr>
          <a:xfrm rot="19009160">
            <a:off x="229515" y="4563766"/>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487136">
            <a:off x="1851274" y="4907372"/>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707406" y="4907371"/>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316683" y="4895178"/>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863359">
            <a:off x="6747976" y="4643186"/>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696398">
            <a:off x="8072449" y="3982732"/>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45913">
            <a:off x="8195965" y="2009357"/>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656">
            <a:off x="64307" y="2308461"/>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D88FDD9F-396E-4B33-9E9C-FEF670638DD9}" type="slidenum">
              <a:rPr lang="en-US" smtClean="0"/>
              <a:t>2</a:t>
            </a:fld>
            <a:endParaRPr lang="en-US"/>
          </a:p>
        </p:txBody>
      </p:sp>
    </p:spTree>
    <p:extLst>
      <p:ext uri="{BB962C8B-B14F-4D97-AF65-F5344CB8AC3E}">
        <p14:creationId xmlns:p14="http://schemas.microsoft.com/office/powerpoint/2010/main" val="21017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rot="16200000">
            <a:off x="4191002" y="3162299"/>
            <a:ext cx="457200" cy="137160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393498">
            <a:off x="5280780" y="4042732"/>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074255">
            <a:off x="3383810" y="4037378"/>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074255">
            <a:off x="4621414" y="2390350"/>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393498">
            <a:off x="3742471" y="2366329"/>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Lyme Disease: clinical manifestations</a:t>
            </a:r>
          </a:p>
        </p:txBody>
      </p:sp>
      <p:sp>
        <p:nvSpPr>
          <p:cNvPr id="5" name="Rectangle 4"/>
          <p:cNvSpPr/>
          <p:nvPr/>
        </p:nvSpPr>
        <p:spPr>
          <a:xfrm>
            <a:off x="2819400" y="16764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Transmission via tick bite</a:t>
            </a:r>
          </a:p>
        </p:txBody>
      </p:sp>
      <p:sp>
        <p:nvSpPr>
          <p:cNvPr id="6" name="Rectangle 5"/>
          <p:cNvSpPr/>
          <p:nvPr/>
        </p:nvSpPr>
        <p:spPr>
          <a:xfrm>
            <a:off x="381000" y="33528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Early Localized</a:t>
            </a:r>
          </a:p>
        </p:txBody>
      </p:sp>
      <p:sp>
        <p:nvSpPr>
          <p:cNvPr id="7" name="Rectangle 6"/>
          <p:cNvSpPr/>
          <p:nvPr/>
        </p:nvSpPr>
        <p:spPr>
          <a:xfrm>
            <a:off x="5181600" y="33528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Early Disseminated</a:t>
            </a:r>
          </a:p>
        </p:txBody>
      </p:sp>
      <p:sp>
        <p:nvSpPr>
          <p:cNvPr id="8" name="Rectangle 7"/>
          <p:cNvSpPr/>
          <p:nvPr/>
        </p:nvSpPr>
        <p:spPr>
          <a:xfrm>
            <a:off x="2819400" y="50292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Late</a:t>
            </a:r>
          </a:p>
        </p:txBody>
      </p:sp>
      <p:sp>
        <p:nvSpPr>
          <p:cNvPr id="15" name="Oval 14"/>
          <p:cNvSpPr/>
          <p:nvPr/>
        </p:nvSpPr>
        <p:spPr>
          <a:xfrm>
            <a:off x="5043379" y="3124200"/>
            <a:ext cx="3948221" cy="1524000"/>
          </a:xfrm>
          <a:prstGeom prst="ellips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72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Early Disseminated</a:t>
            </a:r>
          </a:p>
        </p:txBody>
      </p:sp>
      <p:sp>
        <p:nvSpPr>
          <p:cNvPr id="3" name="Content Placeholder 2"/>
          <p:cNvSpPr>
            <a:spLocks noGrp="1"/>
          </p:cNvSpPr>
          <p:nvPr>
            <p:ph sz="quarter" idx="1"/>
          </p:nvPr>
        </p:nvSpPr>
        <p:spPr/>
        <p:txBody>
          <a:bodyPr/>
          <a:lstStyle/>
          <a:p>
            <a:r>
              <a:rPr lang="en-US" dirty="0"/>
              <a:t>Early disseminated rash</a:t>
            </a:r>
          </a:p>
          <a:p>
            <a:r>
              <a:rPr lang="en-US" dirty="0"/>
              <a:t>Neurologic findings</a:t>
            </a:r>
          </a:p>
          <a:p>
            <a:pPr lvl="1"/>
            <a:r>
              <a:rPr lang="en-US" dirty="0"/>
              <a:t>Lymphocytic meningitis, radiculopathies, cranial nerve palsies (CN7 especially)</a:t>
            </a:r>
          </a:p>
          <a:p>
            <a:r>
              <a:rPr lang="en-US" dirty="0" err="1"/>
              <a:t>Carditis</a:t>
            </a:r>
            <a:endParaRPr lang="en-US" dirty="0"/>
          </a:p>
          <a:p>
            <a:pPr lvl="1"/>
            <a:r>
              <a:rPr lang="en-US" dirty="0"/>
              <a:t>Anything from 1</a:t>
            </a:r>
            <a:r>
              <a:rPr lang="en-US" baseline="30000" dirty="0"/>
              <a:t>st</a:t>
            </a:r>
            <a:r>
              <a:rPr lang="en-US" dirty="0"/>
              <a:t> degree to 3</a:t>
            </a:r>
            <a:r>
              <a:rPr lang="en-US" baseline="30000" dirty="0"/>
              <a:t>rd</a:t>
            </a:r>
            <a:r>
              <a:rPr lang="en-US" dirty="0"/>
              <a:t> degree block</a:t>
            </a:r>
          </a:p>
          <a:p>
            <a:endParaRPr lang="en-US" dirty="0"/>
          </a:p>
          <a:p>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57683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early disseminated rash</a:t>
            </a:r>
          </a:p>
        </p:txBody>
      </p:sp>
      <p:pic>
        <p:nvPicPr>
          <p:cNvPr id="7170" name="Picture 2" descr="http://what-when-how.com/wp-content/uploads/2012/04/tmpE80_thumb2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5" t="5264" r="2910"/>
          <a:stretch/>
        </p:blipFill>
        <p:spPr bwMode="auto">
          <a:xfrm>
            <a:off x="1541318" y="1905000"/>
            <a:ext cx="5562600" cy="39224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1466671"/>
            <a:ext cx="336557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solidFill>
                  <a:schemeClr val="tx1"/>
                </a:solidFill>
              </a:rPr>
              <a:t>Lesions sort of look like erythema </a:t>
            </a:r>
            <a:r>
              <a:rPr lang="en-US" sz="2400" b="1" dirty="0" err="1">
                <a:solidFill>
                  <a:schemeClr val="tx1"/>
                </a:solidFill>
              </a:rPr>
              <a:t>migrans</a:t>
            </a:r>
            <a:endParaRPr lang="en-US" sz="2400" b="1" dirty="0">
              <a:solidFill>
                <a:schemeClr val="tx1"/>
              </a:solidFill>
            </a:endParaRPr>
          </a:p>
        </p:txBody>
      </p:sp>
      <p:sp>
        <p:nvSpPr>
          <p:cNvPr id="8" name="TextBox 7"/>
          <p:cNvSpPr txBox="1"/>
          <p:nvPr/>
        </p:nvSpPr>
        <p:spPr>
          <a:xfrm>
            <a:off x="5334000" y="1466671"/>
            <a:ext cx="336557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solidFill>
                  <a:schemeClr val="tx1"/>
                </a:solidFill>
              </a:rPr>
              <a:t>But there are many of them, all over</a:t>
            </a:r>
          </a:p>
          <a:p>
            <a:r>
              <a:rPr lang="en-US" sz="2400" b="1" dirty="0">
                <a:solidFill>
                  <a:schemeClr val="tx1"/>
                </a:solidFill>
              </a:rPr>
              <a:t> </a:t>
            </a:r>
          </a:p>
        </p:txBody>
      </p:sp>
      <p:sp>
        <p:nvSpPr>
          <p:cNvPr id="9" name="TextBox 8"/>
          <p:cNvSpPr txBox="1"/>
          <p:nvPr/>
        </p:nvSpPr>
        <p:spPr>
          <a:xfrm>
            <a:off x="228600" y="4800600"/>
            <a:ext cx="3365576"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solidFill>
                  <a:schemeClr val="tx1"/>
                </a:solidFill>
              </a:rPr>
              <a:t>And often seen in the context of neurologic findings (like radiculopathy) </a:t>
            </a:r>
          </a:p>
        </p:txBody>
      </p:sp>
      <p:sp>
        <p:nvSpPr>
          <p:cNvPr id="10" name="TextBox 9"/>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7715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early disseminated </a:t>
            </a:r>
            <a:r>
              <a:rPr lang="en-US" b="1" dirty="0" err="1">
                <a:solidFill>
                  <a:srgbClr val="FFC000"/>
                </a:solidFill>
              </a:rPr>
              <a:t>Spirochetemia</a:t>
            </a:r>
            <a:endParaRPr lang="en-US" b="1" dirty="0">
              <a:solidFill>
                <a:srgbClr val="FFC000"/>
              </a:solidFill>
            </a:endParaRPr>
          </a:p>
        </p:txBody>
      </p:sp>
      <p:sp>
        <p:nvSpPr>
          <p:cNvPr id="3" name="Content Placeholder 2"/>
          <p:cNvSpPr>
            <a:spLocks noGrp="1"/>
          </p:cNvSpPr>
          <p:nvPr>
            <p:ph sz="quarter" idx="1"/>
          </p:nvPr>
        </p:nvSpPr>
        <p:spPr/>
        <p:txBody>
          <a:bodyPr>
            <a:normAutofit lnSpcReduction="10000"/>
          </a:bodyPr>
          <a:lstStyle/>
          <a:p>
            <a:r>
              <a:rPr lang="en-US" dirty="0"/>
              <a:t>Try to say “</a:t>
            </a:r>
            <a:r>
              <a:rPr lang="en-US" dirty="0" err="1"/>
              <a:t>spirochetemia</a:t>
            </a:r>
            <a:r>
              <a:rPr lang="en-US" dirty="0"/>
              <a:t>” 5 times fast</a:t>
            </a:r>
          </a:p>
          <a:p>
            <a:pPr lvl="1"/>
            <a:r>
              <a:rPr lang="en-US" dirty="0"/>
              <a:t>A bit hard, but this is what is happening</a:t>
            </a:r>
          </a:p>
          <a:p>
            <a:r>
              <a:rPr lang="en-US" dirty="0"/>
              <a:t>In </a:t>
            </a:r>
            <a:r>
              <a:rPr lang="en-US" dirty="0">
                <a:hlinkClick r:id="rId2"/>
              </a:rPr>
              <a:t>one study</a:t>
            </a:r>
            <a:r>
              <a:rPr lang="en-US" dirty="0"/>
              <a:t>, of 213 patients with early Lyme, </a:t>
            </a:r>
            <a:r>
              <a:rPr lang="en-US" i="1" dirty="0"/>
              <a:t>B. burgdorferi</a:t>
            </a:r>
            <a:r>
              <a:rPr lang="en-US" dirty="0"/>
              <a:t> spirochetes were found in the blood in 44% of cases</a:t>
            </a:r>
          </a:p>
          <a:p>
            <a:r>
              <a:rPr lang="en-US" dirty="0"/>
              <a:t>Although those with </a:t>
            </a:r>
            <a:r>
              <a:rPr lang="en-US" dirty="0" err="1"/>
              <a:t>spirochetemia</a:t>
            </a:r>
            <a:r>
              <a:rPr lang="en-US" dirty="0"/>
              <a:t>  were more likely to have symptoms and have multiple lesions…</a:t>
            </a:r>
          </a:p>
          <a:p>
            <a:pPr lvl="1"/>
            <a:r>
              <a:rPr lang="en-US" i="1" dirty="0">
                <a:solidFill>
                  <a:srgbClr val="FF0000"/>
                </a:solidFill>
              </a:rPr>
              <a:t>23% of them were asymptomatic </a:t>
            </a:r>
          </a:p>
          <a:p>
            <a:r>
              <a:rPr lang="en-US" dirty="0"/>
              <a:t>This is a slippery, hard to diagnose organism! Even disseminated disease does not always cause symptoms</a:t>
            </a:r>
          </a:p>
        </p:txBody>
      </p:sp>
    </p:spTree>
    <p:extLst>
      <p:ext uri="{BB962C8B-B14F-4D97-AF65-F5344CB8AC3E}">
        <p14:creationId xmlns:p14="http://schemas.microsoft.com/office/powerpoint/2010/main" val="32699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Lyme: early disseminated </a:t>
            </a:r>
            <a:r>
              <a:rPr lang="en-US" b="1" dirty="0">
                <a:solidFill>
                  <a:srgbClr val="FF0000"/>
                </a:solidFill>
              </a:rPr>
              <a:t>Neurologic issues</a:t>
            </a:r>
          </a:p>
        </p:txBody>
      </p:sp>
      <p:sp>
        <p:nvSpPr>
          <p:cNvPr id="3" name="Content Placeholder 2"/>
          <p:cNvSpPr>
            <a:spLocks noGrp="1"/>
          </p:cNvSpPr>
          <p:nvPr>
            <p:ph sz="quarter" idx="1"/>
          </p:nvPr>
        </p:nvSpPr>
        <p:spPr/>
        <p:txBody>
          <a:bodyPr/>
          <a:lstStyle/>
          <a:p>
            <a:r>
              <a:rPr lang="en-US" dirty="0"/>
              <a:t>Neurologic issues can occur early OR late in Lyme disease</a:t>
            </a:r>
          </a:p>
          <a:p>
            <a:pPr lvl="1"/>
            <a:r>
              <a:rPr lang="en-US" dirty="0"/>
              <a:t>Usually weeks to several months…but can be days </a:t>
            </a:r>
          </a:p>
          <a:p>
            <a:pPr lvl="1"/>
            <a:r>
              <a:rPr lang="en-US" dirty="0"/>
              <a:t>Common misconception CNS symptoms are only seen in late disease</a:t>
            </a:r>
          </a:p>
          <a:p>
            <a:r>
              <a:rPr lang="en-US" dirty="0"/>
              <a:t>Clinical picture is broad</a:t>
            </a:r>
          </a:p>
          <a:p>
            <a:pPr marL="548640" lvl="2">
              <a:buClr>
                <a:schemeClr val="accent1"/>
              </a:buClr>
              <a:buSzPct val="85000"/>
              <a:buFont typeface="Wingdings 2"/>
              <a:buChar char=""/>
            </a:pPr>
            <a:r>
              <a:rPr lang="en-US" dirty="0"/>
              <a:t>Lymphocytic meningitis</a:t>
            </a:r>
          </a:p>
          <a:p>
            <a:pPr marL="548640" lvl="2">
              <a:buClr>
                <a:schemeClr val="accent1"/>
              </a:buClr>
              <a:buSzPct val="85000"/>
              <a:buFont typeface="Wingdings 2"/>
              <a:buChar char=""/>
            </a:pPr>
            <a:r>
              <a:rPr lang="en-US" dirty="0"/>
              <a:t>Radiculopathies</a:t>
            </a:r>
          </a:p>
          <a:p>
            <a:pPr marL="548640" lvl="2">
              <a:buClr>
                <a:schemeClr val="accent1"/>
              </a:buClr>
              <a:buSzPct val="85000"/>
              <a:buFont typeface="Wingdings 2"/>
              <a:buChar char=""/>
            </a:pPr>
            <a:r>
              <a:rPr lang="en-US" dirty="0"/>
              <a:t>Cranial nerve palsies</a:t>
            </a:r>
          </a:p>
        </p:txBody>
      </p:sp>
      <p:sp>
        <p:nvSpPr>
          <p:cNvPr id="4" name="TextBox 3"/>
          <p:cNvSpPr txBox="1"/>
          <p:nvPr/>
        </p:nvSpPr>
        <p:spPr>
          <a:xfrm>
            <a:off x="7543800" y="563880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20477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Lyme: early disseminated </a:t>
            </a:r>
            <a:r>
              <a:rPr lang="en-US" b="1" dirty="0">
                <a:solidFill>
                  <a:srgbClr val="FF0000"/>
                </a:solidFill>
              </a:rPr>
              <a:t>Neurologic issues</a:t>
            </a:r>
          </a:p>
        </p:txBody>
      </p:sp>
      <p:sp>
        <p:nvSpPr>
          <p:cNvPr id="3" name="Content Placeholder 2"/>
          <p:cNvSpPr>
            <a:spLocks noGrp="1"/>
          </p:cNvSpPr>
          <p:nvPr>
            <p:ph sz="quarter" idx="1"/>
          </p:nvPr>
        </p:nvSpPr>
        <p:spPr/>
        <p:txBody>
          <a:bodyPr/>
          <a:lstStyle/>
          <a:p>
            <a:r>
              <a:rPr lang="en-US" dirty="0"/>
              <a:t>Neurologic issues can occur early OR late in Lyme disease</a:t>
            </a:r>
          </a:p>
          <a:p>
            <a:pPr lvl="1"/>
            <a:r>
              <a:rPr lang="en-US" dirty="0"/>
              <a:t>Usually weeks to several months…but can be days </a:t>
            </a:r>
          </a:p>
          <a:p>
            <a:pPr lvl="1"/>
            <a:r>
              <a:rPr lang="en-US" dirty="0"/>
              <a:t>Common misconception CNS symptoms are only seen in late disease</a:t>
            </a:r>
          </a:p>
          <a:p>
            <a:r>
              <a:rPr lang="en-US" dirty="0"/>
              <a:t>Clinical picture is broad</a:t>
            </a:r>
          </a:p>
          <a:p>
            <a:pPr marL="548640" lvl="2">
              <a:buClr>
                <a:schemeClr val="accent1"/>
              </a:buClr>
              <a:buSzPct val="85000"/>
              <a:buFont typeface="Wingdings 2"/>
              <a:buChar char=""/>
            </a:pPr>
            <a:r>
              <a:rPr lang="en-US" dirty="0"/>
              <a:t>Lymphocytic meningitis</a:t>
            </a:r>
          </a:p>
          <a:p>
            <a:pPr marL="548640" lvl="2">
              <a:buClr>
                <a:schemeClr val="accent1"/>
              </a:buClr>
              <a:buSzPct val="85000"/>
              <a:buFont typeface="Wingdings 2"/>
              <a:buChar char=""/>
            </a:pPr>
            <a:r>
              <a:rPr lang="en-US" dirty="0"/>
              <a:t>Radiculopathies</a:t>
            </a:r>
          </a:p>
          <a:p>
            <a:pPr marL="548640" lvl="2">
              <a:buClr>
                <a:schemeClr val="accent1"/>
              </a:buClr>
              <a:buSzPct val="85000"/>
              <a:buFont typeface="Wingdings 2"/>
              <a:buChar char=""/>
            </a:pPr>
            <a:r>
              <a:rPr lang="en-US" dirty="0"/>
              <a:t>Cranial nerve palsies</a:t>
            </a:r>
          </a:p>
        </p:txBody>
      </p:sp>
      <p:sp>
        <p:nvSpPr>
          <p:cNvPr id="4" name="TextBox 3"/>
          <p:cNvSpPr txBox="1"/>
          <p:nvPr/>
        </p:nvSpPr>
        <p:spPr>
          <a:xfrm>
            <a:off x="5586845" y="1599486"/>
            <a:ext cx="3365576" cy="480131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b="1" dirty="0">
                <a:solidFill>
                  <a:schemeClr val="tx1"/>
                </a:solidFill>
              </a:rPr>
              <a:t>Hard to distinguish from viral meningitis</a:t>
            </a:r>
          </a:p>
          <a:p>
            <a:pPr marL="342900" indent="-342900">
              <a:buFont typeface="Arial" panose="020B0604020202020204" pitchFamily="34" charset="0"/>
              <a:buChar char="•"/>
            </a:pPr>
            <a:r>
              <a:rPr lang="en-US" b="1" dirty="0">
                <a:solidFill>
                  <a:schemeClr val="tx1"/>
                </a:solidFill>
              </a:rPr>
              <a:t>Only 2% of Lyme meningitis cases have meningitis in isolation: usually other Lyme symptoms </a:t>
            </a:r>
            <a:r>
              <a:rPr lang="en-US" b="1" dirty="0">
                <a:solidFill>
                  <a:schemeClr val="tx1"/>
                </a:solidFill>
                <a:hlinkClick r:id="rId2"/>
              </a:rPr>
              <a:t>present</a:t>
            </a:r>
            <a:endParaRPr lang="en-US" b="1" dirty="0">
              <a:solidFill>
                <a:schemeClr val="tx1"/>
              </a:solidFill>
            </a:endParaRPr>
          </a:p>
          <a:p>
            <a:pPr marL="342900" indent="-342900">
              <a:buFont typeface="Arial" panose="020B0604020202020204" pitchFamily="34" charset="0"/>
              <a:buChar char="•"/>
            </a:pPr>
            <a:r>
              <a:rPr lang="en-US" b="1" dirty="0" smtClean="0">
                <a:solidFill>
                  <a:schemeClr val="tx1"/>
                </a:solidFill>
              </a:rPr>
              <a:t>Diagnosis is supported with CSF inflammation (&gt;5 WBC/</a:t>
            </a:r>
            <a:r>
              <a:rPr lang="en-US" b="1" dirty="0" err="1" smtClean="0">
                <a:solidFill>
                  <a:schemeClr val="tx1"/>
                </a:solidFill>
              </a:rPr>
              <a:t>hpf</a:t>
            </a:r>
            <a:r>
              <a:rPr lang="en-US" b="1" dirty="0" smtClean="0">
                <a:solidFill>
                  <a:schemeClr val="tx1"/>
                </a:solidFill>
              </a:rPr>
              <a:t>) and positive serologic test</a:t>
            </a:r>
          </a:p>
          <a:p>
            <a:pPr marL="342900" indent="-342900">
              <a:buFont typeface="Arial" panose="020B0604020202020204" pitchFamily="34" charset="0"/>
              <a:buChar char="•"/>
            </a:pPr>
            <a:r>
              <a:rPr lang="en-US" b="1" dirty="0" smtClean="0">
                <a:solidFill>
                  <a:schemeClr val="tx1"/>
                </a:solidFill>
              </a:rPr>
              <a:t>An elevated CSF Lyme index (</a:t>
            </a:r>
            <a:r>
              <a:rPr lang="en-US" b="1" dirty="0" err="1" smtClean="0">
                <a:solidFill>
                  <a:schemeClr val="tx1"/>
                </a:solidFill>
              </a:rPr>
              <a:t>CSF:serum</a:t>
            </a:r>
            <a:r>
              <a:rPr lang="en-US" b="1" dirty="0" smtClean="0">
                <a:solidFill>
                  <a:schemeClr val="tx1"/>
                </a:solidFill>
              </a:rPr>
              <a:t> ab ratio) is also suggestive</a:t>
            </a:r>
          </a:p>
          <a:p>
            <a:pPr marL="342900" indent="-342900">
              <a:buFont typeface="Arial" panose="020B0604020202020204" pitchFamily="34" charset="0"/>
              <a:buChar char="•"/>
            </a:pPr>
            <a:r>
              <a:rPr lang="en-US" b="1" dirty="0" smtClean="0">
                <a:solidFill>
                  <a:schemeClr val="tx1"/>
                </a:solidFill>
              </a:rPr>
              <a:t>CSF PCR is insensitive (5-17% positive) and not recommended</a:t>
            </a:r>
            <a:endParaRPr lang="en-US" b="1" dirty="0">
              <a:solidFill>
                <a:schemeClr val="tx1"/>
              </a:solidFill>
            </a:endParaRPr>
          </a:p>
        </p:txBody>
      </p:sp>
      <p:sp>
        <p:nvSpPr>
          <p:cNvPr id="5" name="Right Arrow 4"/>
          <p:cNvSpPr/>
          <p:nvPr/>
        </p:nvSpPr>
        <p:spPr>
          <a:xfrm>
            <a:off x="3733800" y="4038600"/>
            <a:ext cx="1676400" cy="419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80457" y="1097259"/>
            <a:ext cx="3371963"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b="1" dirty="0">
                <a:solidFill>
                  <a:srgbClr val="FFFF00"/>
                </a:solidFill>
              </a:rPr>
              <a:t>Lyme Meningitis </a:t>
            </a:r>
          </a:p>
        </p:txBody>
      </p:sp>
    </p:spTree>
    <p:extLst>
      <p:ext uri="{BB962C8B-B14F-4D97-AF65-F5344CB8AC3E}">
        <p14:creationId xmlns:p14="http://schemas.microsoft.com/office/powerpoint/2010/main" val="9117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Lyme: early disseminated </a:t>
            </a:r>
            <a:r>
              <a:rPr lang="en-US" b="1" dirty="0">
                <a:solidFill>
                  <a:srgbClr val="FF0000"/>
                </a:solidFill>
              </a:rPr>
              <a:t>Neurologic issues</a:t>
            </a:r>
          </a:p>
        </p:txBody>
      </p:sp>
      <p:sp>
        <p:nvSpPr>
          <p:cNvPr id="3" name="Content Placeholder 2"/>
          <p:cNvSpPr>
            <a:spLocks noGrp="1"/>
          </p:cNvSpPr>
          <p:nvPr>
            <p:ph sz="quarter" idx="1"/>
          </p:nvPr>
        </p:nvSpPr>
        <p:spPr/>
        <p:txBody>
          <a:bodyPr/>
          <a:lstStyle/>
          <a:p>
            <a:r>
              <a:rPr lang="en-US" dirty="0"/>
              <a:t>Neurologic issues can occur early OR late in Lyme disease</a:t>
            </a:r>
          </a:p>
          <a:p>
            <a:pPr lvl="1"/>
            <a:r>
              <a:rPr lang="en-US" dirty="0"/>
              <a:t>Usually weeks to several months…but can be days </a:t>
            </a:r>
          </a:p>
          <a:p>
            <a:pPr lvl="1"/>
            <a:r>
              <a:rPr lang="en-US" dirty="0"/>
              <a:t>Common misconception CNS symptoms are only seen in late disease</a:t>
            </a:r>
          </a:p>
          <a:p>
            <a:r>
              <a:rPr lang="en-US" dirty="0"/>
              <a:t>Clinical picture is broad</a:t>
            </a:r>
          </a:p>
          <a:p>
            <a:pPr marL="548640" lvl="2">
              <a:buClr>
                <a:schemeClr val="accent1"/>
              </a:buClr>
              <a:buSzPct val="85000"/>
              <a:buFont typeface="Wingdings 2"/>
              <a:buChar char=""/>
            </a:pPr>
            <a:r>
              <a:rPr lang="en-US" dirty="0"/>
              <a:t>Lymphocytic meningitis</a:t>
            </a:r>
          </a:p>
          <a:p>
            <a:pPr marL="548640" lvl="2">
              <a:buClr>
                <a:schemeClr val="accent1"/>
              </a:buClr>
              <a:buSzPct val="85000"/>
              <a:buFont typeface="Wingdings 2"/>
              <a:buChar char=""/>
            </a:pPr>
            <a:r>
              <a:rPr lang="en-US" dirty="0"/>
              <a:t>Radiculopathies</a:t>
            </a:r>
          </a:p>
          <a:p>
            <a:pPr marL="548640" lvl="2">
              <a:buClr>
                <a:schemeClr val="accent1"/>
              </a:buClr>
              <a:buSzPct val="85000"/>
              <a:buFont typeface="Wingdings 2"/>
              <a:buChar char=""/>
            </a:pPr>
            <a:r>
              <a:rPr lang="en-US" dirty="0"/>
              <a:t>Cranial nerve palsies </a:t>
            </a:r>
          </a:p>
        </p:txBody>
      </p:sp>
      <p:sp>
        <p:nvSpPr>
          <p:cNvPr id="4" name="TextBox 3"/>
          <p:cNvSpPr txBox="1"/>
          <p:nvPr/>
        </p:nvSpPr>
        <p:spPr>
          <a:xfrm>
            <a:off x="5549824" y="1847195"/>
            <a:ext cx="3365576" cy="440120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000" b="1" dirty="0">
                <a:solidFill>
                  <a:schemeClr val="tx1"/>
                </a:solidFill>
              </a:rPr>
              <a:t>Commonly missed form of early disseminated Lyme</a:t>
            </a:r>
          </a:p>
          <a:p>
            <a:pPr marL="342900" indent="-342900">
              <a:buFont typeface="Arial" panose="020B0604020202020204" pitchFamily="34" charset="0"/>
              <a:buChar char="•"/>
            </a:pPr>
            <a:r>
              <a:rPr lang="en-US" sz="2000" b="1" dirty="0">
                <a:solidFill>
                  <a:schemeClr val="tx1"/>
                </a:solidFill>
              </a:rPr>
              <a:t>~3% of Lyme cases</a:t>
            </a:r>
          </a:p>
          <a:p>
            <a:pPr marL="342900" indent="-342900">
              <a:buFont typeface="Arial" panose="020B0604020202020204" pitchFamily="34" charset="0"/>
              <a:buChar char="•"/>
            </a:pPr>
            <a:r>
              <a:rPr lang="en-US" sz="2000" b="1" dirty="0">
                <a:solidFill>
                  <a:schemeClr val="tx1"/>
                </a:solidFill>
              </a:rPr>
              <a:t>Pain is quite prominent</a:t>
            </a:r>
          </a:p>
          <a:p>
            <a:pPr marL="342900" indent="-342900">
              <a:buFont typeface="Arial" panose="020B0604020202020204" pitchFamily="34" charset="0"/>
              <a:buChar char="•"/>
            </a:pPr>
            <a:r>
              <a:rPr lang="en-US" sz="2000" b="1" dirty="0">
                <a:solidFill>
                  <a:schemeClr val="tx1"/>
                </a:solidFill>
              </a:rPr>
              <a:t>Can look just like sciatica, or similar pain in a different region</a:t>
            </a:r>
          </a:p>
          <a:p>
            <a:pPr marL="342900" indent="-342900">
              <a:buFont typeface="Arial" panose="020B0604020202020204" pitchFamily="34" charset="0"/>
              <a:buChar char="•"/>
            </a:pPr>
            <a:r>
              <a:rPr lang="en-US" sz="2000" b="1" dirty="0">
                <a:solidFill>
                  <a:schemeClr val="tx1"/>
                </a:solidFill>
              </a:rPr>
              <a:t>Often needs to be treated empirically in the right clinical context</a:t>
            </a:r>
          </a:p>
        </p:txBody>
      </p:sp>
      <p:sp>
        <p:nvSpPr>
          <p:cNvPr id="5" name="Right Arrow 4"/>
          <p:cNvSpPr/>
          <p:nvPr/>
        </p:nvSpPr>
        <p:spPr>
          <a:xfrm>
            <a:off x="2819400" y="4381500"/>
            <a:ext cx="2590800" cy="419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49825" y="1382524"/>
            <a:ext cx="3402596" cy="44627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300" b="1" dirty="0">
                <a:solidFill>
                  <a:srgbClr val="FFFF00"/>
                </a:solidFill>
              </a:rPr>
              <a:t>Lyme Radiculopathy</a:t>
            </a:r>
          </a:p>
        </p:txBody>
      </p:sp>
    </p:spTree>
    <p:extLst>
      <p:ext uri="{BB962C8B-B14F-4D97-AF65-F5344CB8AC3E}">
        <p14:creationId xmlns:p14="http://schemas.microsoft.com/office/powerpoint/2010/main" val="200744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Lyme: early disseminated </a:t>
            </a:r>
            <a:r>
              <a:rPr lang="en-US" b="1" dirty="0">
                <a:solidFill>
                  <a:srgbClr val="FF0000"/>
                </a:solidFill>
              </a:rPr>
              <a:t>Neurologic issues</a:t>
            </a:r>
          </a:p>
        </p:txBody>
      </p:sp>
      <p:sp>
        <p:nvSpPr>
          <p:cNvPr id="3" name="Content Placeholder 2"/>
          <p:cNvSpPr>
            <a:spLocks noGrp="1"/>
          </p:cNvSpPr>
          <p:nvPr>
            <p:ph sz="quarter" idx="1"/>
          </p:nvPr>
        </p:nvSpPr>
        <p:spPr/>
        <p:txBody>
          <a:bodyPr/>
          <a:lstStyle/>
          <a:p>
            <a:r>
              <a:rPr lang="en-US" dirty="0"/>
              <a:t>Neurologic issues can occur early OR late in Lyme disease</a:t>
            </a:r>
          </a:p>
          <a:p>
            <a:pPr lvl="1"/>
            <a:r>
              <a:rPr lang="en-US" dirty="0"/>
              <a:t>Usually weeks to several months…but can be days </a:t>
            </a:r>
          </a:p>
          <a:p>
            <a:pPr lvl="1"/>
            <a:r>
              <a:rPr lang="en-US" dirty="0"/>
              <a:t>Common misconception CNS symptoms are only seen in late disease</a:t>
            </a:r>
          </a:p>
          <a:p>
            <a:r>
              <a:rPr lang="en-US" dirty="0"/>
              <a:t>Clinical picture is broad</a:t>
            </a:r>
          </a:p>
          <a:p>
            <a:pPr marL="548640" lvl="2">
              <a:buClr>
                <a:schemeClr val="accent1"/>
              </a:buClr>
              <a:buSzPct val="85000"/>
              <a:buFont typeface="Wingdings 2"/>
              <a:buChar char=""/>
            </a:pPr>
            <a:r>
              <a:rPr lang="en-US" dirty="0"/>
              <a:t>Lymphocytic meningitis</a:t>
            </a:r>
          </a:p>
          <a:p>
            <a:pPr marL="548640" lvl="2">
              <a:buClr>
                <a:schemeClr val="accent1"/>
              </a:buClr>
              <a:buSzPct val="85000"/>
              <a:buFont typeface="Wingdings 2"/>
              <a:buChar char=""/>
            </a:pPr>
            <a:r>
              <a:rPr lang="en-US" dirty="0"/>
              <a:t>Radiculopathies</a:t>
            </a:r>
          </a:p>
          <a:p>
            <a:pPr marL="548640" lvl="2">
              <a:buClr>
                <a:schemeClr val="accent1"/>
              </a:buClr>
              <a:buSzPct val="85000"/>
              <a:buFont typeface="Wingdings 2"/>
              <a:buChar char=""/>
            </a:pPr>
            <a:r>
              <a:rPr lang="en-US" dirty="0"/>
              <a:t>Cranial nerve palsies</a:t>
            </a:r>
          </a:p>
        </p:txBody>
      </p:sp>
      <p:sp>
        <p:nvSpPr>
          <p:cNvPr id="4" name="TextBox 3"/>
          <p:cNvSpPr txBox="1"/>
          <p:nvPr/>
        </p:nvSpPr>
        <p:spPr>
          <a:xfrm>
            <a:off x="5549824" y="4464784"/>
            <a:ext cx="3365576"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000" b="1" dirty="0">
                <a:solidFill>
                  <a:schemeClr val="tx1"/>
                </a:solidFill>
              </a:rPr>
              <a:t>CN7 most common, causing Bell’s Palsy</a:t>
            </a:r>
          </a:p>
          <a:p>
            <a:pPr marL="342900" indent="-342900">
              <a:buFont typeface="Arial" panose="020B0604020202020204" pitchFamily="34" charset="0"/>
              <a:buChar char="•"/>
            </a:pPr>
            <a:r>
              <a:rPr lang="en-US" sz="2000" b="1" dirty="0">
                <a:solidFill>
                  <a:schemeClr val="tx1"/>
                </a:solidFill>
              </a:rPr>
              <a:t>One of only a few things that can cause bilateral Bells’ Palsy  </a:t>
            </a:r>
          </a:p>
        </p:txBody>
      </p:sp>
      <p:sp>
        <p:nvSpPr>
          <p:cNvPr id="5" name="Right Arrow 4"/>
          <p:cNvSpPr/>
          <p:nvPr/>
        </p:nvSpPr>
        <p:spPr>
          <a:xfrm>
            <a:off x="3352800" y="4778087"/>
            <a:ext cx="2176242" cy="419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49825" y="4003119"/>
            <a:ext cx="3402596" cy="44627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300" b="1" dirty="0">
                <a:solidFill>
                  <a:srgbClr val="FFFF00"/>
                </a:solidFill>
              </a:rPr>
              <a:t>Cranial Nerve Palsy</a:t>
            </a:r>
          </a:p>
        </p:txBody>
      </p:sp>
    </p:spTree>
    <p:extLst>
      <p:ext uri="{BB962C8B-B14F-4D97-AF65-F5344CB8AC3E}">
        <p14:creationId xmlns:p14="http://schemas.microsoft.com/office/powerpoint/2010/main" val="259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Lyme: early disseminated </a:t>
            </a:r>
            <a:r>
              <a:rPr lang="en-US" b="1" dirty="0">
                <a:solidFill>
                  <a:srgbClr val="FF0000"/>
                </a:solidFill>
              </a:rPr>
              <a:t>Cardiac</a:t>
            </a:r>
          </a:p>
        </p:txBody>
      </p:sp>
      <p:sp>
        <p:nvSpPr>
          <p:cNvPr id="3" name="Content Placeholder 2"/>
          <p:cNvSpPr>
            <a:spLocks noGrp="1"/>
          </p:cNvSpPr>
          <p:nvPr>
            <p:ph sz="quarter" idx="1"/>
          </p:nvPr>
        </p:nvSpPr>
        <p:spPr/>
        <p:txBody>
          <a:bodyPr/>
          <a:lstStyle/>
          <a:p>
            <a:r>
              <a:rPr lang="en-US" dirty="0"/>
              <a:t>Lyme </a:t>
            </a:r>
            <a:r>
              <a:rPr lang="en-US" dirty="0" err="1"/>
              <a:t>Carditis</a:t>
            </a:r>
            <a:endParaRPr lang="en-US" dirty="0"/>
          </a:p>
          <a:p>
            <a:pPr lvl="1"/>
            <a:r>
              <a:rPr lang="en-US" dirty="0"/>
              <a:t>Occurs in early disseminated phase, about 1-28 weeks after infection</a:t>
            </a:r>
          </a:p>
          <a:p>
            <a:pPr lvl="1"/>
            <a:r>
              <a:rPr lang="en-US" dirty="0"/>
              <a:t>About 1% of Lyme cases get Lyme </a:t>
            </a:r>
            <a:r>
              <a:rPr lang="en-US" dirty="0" err="1"/>
              <a:t>Carditis</a:t>
            </a:r>
            <a:r>
              <a:rPr lang="en-US" dirty="0"/>
              <a:t> </a:t>
            </a:r>
          </a:p>
          <a:p>
            <a:pPr lvl="1"/>
            <a:r>
              <a:rPr lang="en-US" dirty="0"/>
              <a:t> Fairly wide range of disease, from mild to deadly </a:t>
            </a:r>
          </a:p>
        </p:txBody>
      </p:sp>
      <p:graphicFrame>
        <p:nvGraphicFramePr>
          <p:cNvPr id="4" name="Table 3"/>
          <p:cNvGraphicFramePr>
            <a:graphicFrameLocks noGrp="1"/>
          </p:cNvGraphicFramePr>
          <p:nvPr>
            <p:extLst>
              <p:ext uri="{D42A27DB-BD31-4B8C-83A1-F6EECF244321}">
                <p14:modId xmlns:p14="http://schemas.microsoft.com/office/powerpoint/2010/main" val="2900100575"/>
              </p:ext>
            </p:extLst>
          </p:nvPr>
        </p:nvGraphicFramePr>
        <p:xfrm>
          <a:off x="1752601" y="3820391"/>
          <a:ext cx="7162800" cy="1981200"/>
        </p:xfrm>
        <a:graphic>
          <a:graphicData uri="http://schemas.openxmlformats.org/drawingml/2006/table">
            <a:tbl>
              <a:tblPr bandRow="1">
                <a:tableStyleId>{5C22544A-7EE6-4342-B048-85BDC9FD1C3A}</a:tableStyleId>
              </a:tblPr>
              <a:tblGrid>
                <a:gridCol w="7162800">
                  <a:extLst>
                    <a:ext uri="{9D8B030D-6E8A-4147-A177-3AD203B41FA5}">
                      <a16:colId xmlns:a16="http://schemas.microsoft.com/office/drawing/2014/main" val="20000"/>
                    </a:ext>
                  </a:extLst>
                </a:gridCol>
              </a:tblGrid>
              <a:tr h="370840">
                <a:tc>
                  <a:txBody>
                    <a:bodyPr/>
                    <a:lstStyle/>
                    <a:p>
                      <a:r>
                        <a:rPr lang="en-US" sz="2000" b="1" dirty="0"/>
                        <a:t>Palpitations</a:t>
                      </a:r>
                    </a:p>
                  </a:txBody>
                  <a:tcPr/>
                </a:tc>
                <a:extLst>
                  <a:ext uri="{0D108BD9-81ED-4DB2-BD59-A6C34878D82A}">
                    <a16:rowId xmlns:a16="http://schemas.microsoft.com/office/drawing/2014/main" val="10000"/>
                  </a:ext>
                </a:extLst>
              </a:tr>
              <a:tr h="370840">
                <a:tc>
                  <a:txBody>
                    <a:bodyPr/>
                    <a:lstStyle/>
                    <a:p>
                      <a:r>
                        <a:rPr lang="en-US" sz="2000" b="1" dirty="0"/>
                        <a:t>Conduction abnormalities</a:t>
                      </a:r>
                      <a:r>
                        <a:rPr lang="en-US" sz="2000" dirty="0"/>
                        <a:t>: 1</a:t>
                      </a:r>
                      <a:r>
                        <a:rPr lang="en-US" sz="2000" baseline="30000" dirty="0"/>
                        <a:t>st</a:t>
                      </a:r>
                      <a:r>
                        <a:rPr lang="en-US" sz="2000" dirty="0"/>
                        <a:t> to 3</a:t>
                      </a:r>
                      <a:r>
                        <a:rPr lang="en-US" sz="2000" baseline="30000" dirty="0"/>
                        <a:t>rd</a:t>
                      </a:r>
                      <a:r>
                        <a:rPr lang="en-US" sz="2000" dirty="0"/>
                        <a:t> degree AV block</a:t>
                      </a:r>
                    </a:p>
                  </a:txBody>
                  <a:tcPr/>
                </a:tc>
                <a:extLst>
                  <a:ext uri="{0D108BD9-81ED-4DB2-BD59-A6C34878D82A}">
                    <a16:rowId xmlns:a16="http://schemas.microsoft.com/office/drawing/2014/main" val="10001"/>
                  </a:ext>
                </a:extLst>
              </a:tr>
              <a:tr h="370840">
                <a:tc>
                  <a:txBody>
                    <a:bodyPr/>
                    <a:lstStyle/>
                    <a:p>
                      <a:r>
                        <a:rPr lang="en-US" sz="2000" b="1" dirty="0"/>
                        <a:t>Pericarditis </a:t>
                      </a:r>
                    </a:p>
                  </a:txBody>
                  <a:tcPr/>
                </a:tc>
                <a:extLst>
                  <a:ext uri="{0D108BD9-81ED-4DB2-BD59-A6C34878D82A}">
                    <a16:rowId xmlns:a16="http://schemas.microsoft.com/office/drawing/2014/main" val="10002"/>
                  </a:ext>
                </a:extLst>
              </a:tr>
              <a:tr h="370840">
                <a:tc>
                  <a:txBody>
                    <a:bodyPr/>
                    <a:lstStyle/>
                    <a:p>
                      <a:r>
                        <a:rPr lang="en-US" sz="2000" b="1" dirty="0"/>
                        <a:t>Myocarditis</a:t>
                      </a:r>
                    </a:p>
                  </a:txBody>
                  <a:tcPr/>
                </a:tc>
                <a:extLst>
                  <a:ext uri="{0D108BD9-81ED-4DB2-BD59-A6C34878D82A}">
                    <a16:rowId xmlns:a16="http://schemas.microsoft.com/office/drawing/2014/main" val="10003"/>
                  </a:ext>
                </a:extLst>
              </a:tr>
              <a:tr h="370840">
                <a:tc>
                  <a:txBody>
                    <a:bodyPr/>
                    <a:lstStyle/>
                    <a:p>
                      <a:r>
                        <a:rPr lang="en-US" sz="2000" b="1" dirty="0"/>
                        <a:t>Left ventricular</a:t>
                      </a:r>
                      <a:r>
                        <a:rPr lang="en-US" sz="2000" b="1" baseline="0" dirty="0"/>
                        <a:t> failure</a:t>
                      </a:r>
                      <a:endParaRPr lang="en-US" sz="2000" b="1" dirty="0"/>
                    </a:p>
                  </a:txBody>
                  <a:tcPr/>
                </a:tc>
                <a:extLst>
                  <a:ext uri="{0D108BD9-81ED-4DB2-BD59-A6C34878D82A}">
                    <a16:rowId xmlns:a16="http://schemas.microsoft.com/office/drawing/2014/main" val="10004"/>
                  </a:ext>
                </a:extLst>
              </a:tr>
            </a:tbl>
          </a:graphicData>
        </a:graphic>
      </p:graphicFrame>
      <p:grpSp>
        <p:nvGrpSpPr>
          <p:cNvPr id="8" name="Group 7"/>
          <p:cNvGrpSpPr/>
          <p:nvPr/>
        </p:nvGrpSpPr>
        <p:grpSpPr>
          <a:xfrm>
            <a:off x="259773" y="3820391"/>
            <a:ext cx="1416627" cy="2351809"/>
            <a:chOff x="609600" y="3820391"/>
            <a:chExt cx="1066800" cy="2047009"/>
          </a:xfrm>
        </p:grpSpPr>
        <p:sp>
          <p:nvSpPr>
            <p:cNvPr id="6" name="Isosceles Triangle 5"/>
            <p:cNvSpPr/>
            <p:nvPr/>
          </p:nvSpPr>
          <p:spPr>
            <a:xfrm rot="10800000">
              <a:off x="609600" y="3820391"/>
              <a:ext cx="1066800" cy="1905000"/>
            </a:xfrm>
            <a:prstGeom prst="triangle">
              <a:avLst/>
            </a:prstGeom>
            <a:gradFill flip="none" rotWithShape="1">
              <a:gsLst>
                <a:gs pos="0">
                  <a:srgbClr val="5E9EFF"/>
                </a:gs>
                <a:gs pos="40000">
                  <a:srgbClr val="85C2FF"/>
                </a:gs>
                <a:gs pos="70000">
                  <a:srgbClr val="C4D6EB"/>
                </a:gs>
                <a:gs pos="100000">
                  <a:srgbClr val="FFEBF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5400000">
              <a:off x="156836" y="4726147"/>
              <a:ext cx="1981200" cy="301305"/>
            </a:xfrm>
            <a:prstGeom prst="rect">
              <a:avLst/>
            </a:prstGeom>
            <a:noFill/>
          </p:spPr>
          <p:txBody>
            <a:bodyPr wrap="square" rtlCol="0">
              <a:spAutoFit/>
            </a:bodyPr>
            <a:lstStyle/>
            <a:p>
              <a:r>
                <a:rPr lang="en-US" sz="2000" b="1" dirty="0">
                  <a:solidFill>
                    <a:srgbClr val="FF0000"/>
                  </a:solidFill>
                </a:rPr>
                <a:t>Frequency</a:t>
              </a:r>
            </a:p>
          </p:txBody>
        </p:sp>
      </p:grpSp>
    </p:spTree>
    <p:extLst>
      <p:ext uri="{BB962C8B-B14F-4D97-AF65-F5344CB8AC3E}">
        <p14:creationId xmlns:p14="http://schemas.microsoft.com/office/powerpoint/2010/main" val="1297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Diagnosis?</a:t>
            </a:r>
          </a:p>
        </p:txBody>
      </p:sp>
      <p:sp>
        <p:nvSpPr>
          <p:cNvPr id="3" name="Content Placeholder 2"/>
          <p:cNvSpPr>
            <a:spLocks noGrp="1"/>
          </p:cNvSpPr>
          <p:nvPr>
            <p:ph sz="quarter" idx="1"/>
          </p:nvPr>
        </p:nvSpPr>
        <p:spPr/>
        <p:txBody>
          <a:bodyPr/>
          <a:lstStyle/>
          <a:p>
            <a:endParaRPr lang="en-US"/>
          </a:p>
        </p:txBody>
      </p:sp>
      <p:pic>
        <p:nvPicPr>
          <p:cNvPr id="3074" name="Picture 2" descr="Image result for 1st degree av block ecg"/>
          <p:cNvPicPr>
            <a:picLocks noChangeAspect="1" noChangeArrowheads="1"/>
          </p:cNvPicPr>
          <p:nvPr/>
        </p:nvPicPr>
        <p:blipFill rotWithShape="1">
          <a:blip r:embed="rId2">
            <a:extLst>
              <a:ext uri="{28A0092B-C50C-407E-A947-70E740481C1C}">
                <a14:useLocalDpi xmlns:a14="http://schemas.microsoft.com/office/drawing/2010/main" val="0"/>
              </a:ext>
            </a:extLst>
          </a:blip>
          <a:srcRect t="2761" b="16307"/>
          <a:stretch/>
        </p:blipFill>
        <p:spPr bwMode="auto">
          <a:xfrm>
            <a:off x="294409" y="1600200"/>
            <a:ext cx="8653729" cy="45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9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152400"/>
            <a:ext cx="8836152" cy="758952"/>
          </a:xfrm>
        </p:spPr>
        <p:txBody>
          <a:bodyPr>
            <a:noAutofit/>
          </a:bodyPr>
          <a:lstStyle/>
          <a:p>
            <a:r>
              <a:rPr lang="en-US" sz="2800" dirty="0"/>
              <a:t>This module works a lot better in “presentation” mode</a:t>
            </a:r>
          </a:p>
        </p:txBody>
      </p:sp>
      <p:pic>
        <p:nvPicPr>
          <p:cNvPr id="2050" name="Picture 2" descr="http://www.procopy.com.au/storage/doctor-presentation-office-cartoon-characters_mJ_bhz.jpg?__SQUARESPACE_CACHEVERSION=14212224377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4114800" cy="384779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88FDD9F-396E-4B33-9E9C-FEF670638DD9}" type="slidenum">
              <a:rPr lang="en-US" smtClean="0"/>
              <a:t>3</a:t>
            </a:fld>
            <a:endParaRPr lang="en-US"/>
          </a:p>
        </p:txBody>
      </p:sp>
    </p:spTree>
    <p:extLst>
      <p:ext uri="{BB962C8B-B14F-4D97-AF65-F5344CB8AC3E}">
        <p14:creationId xmlns:p14="http://schemas.microsoft.com/office/powerpoint/2010/main" val="196104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baseline="30000" dirty="0"/>
              <a:t>st</a:t>
            </a:r>
            <a:r>
              <a:rPr lang="en-US" dirty="0"/>
              <a:t> degree AV block in a 33yoF with Lyme </a:t>
            </a:r>
            <a:r>
              <a:rPr lang="en-US" dirty="0" err="1"/>
              <a:t>Carditis</a:t>
            </a:r>
            <a:endParaRPr lang="en-US" dirty="0"/>
          </a:p>
        </p:txBody>
      </p:sp>
      <p:sp>
        <p:nvSpPr>
          <p:cNvPr id="3" name="Content Placeholder 2"/>
          <p:cNvSpPr>
            <a:spLocks noGrp="1"/>
          </p:cNvSpPr>
          <p:nvPr>
            <p:ph sz="quarter" idx="1"/>
          </p:nvPr>
        </p:nvSpPr>
        <p:spPr/>
        <p:txBody>
          <a:bodyPr/>
          <a:lstStyle/>
          <a:p>
            <a:endParaRPr lang="en-US"/>
          </a:p>
        </p:txBody>
      </p:sp>
      <p:pic>
        <p:nvPicPr>
          <p:cNvPr id="3074" name="Picture 2" descr="Image result for 1st degree av block ecg"/>
          <p:cNvPicPr>
            <a:picLocks noChangeAspect="1" noChangeArrowheads="1"/>
          </p:cNvPicPr>
          <p:nvPr/>
        </p:nvPicPr>
        <p:blipFill rotWithShape="1">
          <a:blip r:embed="rId2">
            <a:extLst>
              <a:ext uri="{28A0092B-C50C-407E-A947-70E740481C1C}">
                <a14:useLocalDpi xmlns:a14="http://schemas.microsoft.com/office/drawing/2010/main" val="0"/>
              </a:ext>
            </a:extLst>
          </a:blip>
          <a:srcRect t="2761" b="16307"/>
          <a:stretch/>
        </p:blipFill>
        <p:spPr bwMode="auto">
          <a:xfrm>
            <a:off x="294409" y="1600200"/>
            <a:ext cx="8653729" cy="45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5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early disseminated </a:t>
            </a:r>
            <a:r>
              <a:rPr lang="en-US" b="1" dirty="0">
                <a:solidFill>
                  <a:srgbClr val="FF0000"/>
                </a:solidFill>
              </a:rPr>
              <a:t>Cardiac</a:t>
            </a:r>
            <a:endParaRPr lang="en-US" dirty="0"/>
          </a:p>
        </p:txBody>
      </p:sp>
      <p:sp>
        <p:nvSpPr>
          <p:cNvPr id="3" name="Content Placeholder 2"/>
          <p:cNvSpPr>
            <a:spLocks noGrp="1"/>
          </p:cNvSpPr>
          <p:nvPr>
            <p:ph sz="quarter" idx="1"/>
          </p:nvPr>
        </p:nvSpPr>
        <p:spPr>
          <a:xfrm>
            <a:off x="301752" y="1527048"/>
            <a:ext cx="5870448" cy="4572000"/>
          </a:xfrm>
        </p:spPr>
        <p:txBody>
          <a:bodyPr/>
          <a:lstStyle/>
          <a:p>
            <a:r>
              <a:rPr lang="en-US" dirty="0"/>
              <a:t>Conduction delay</a:t>
            </a:r>
          </a:p>
          <a:p>
            <a:pPr lvl="1"/>
            <a:r>
              <a:rPr lang="en-US" dirty="0"/>
              <a:t>1</a:t>
            </a:r>
            <a:r>
              <a:rPr lang="en-US" baseline="30000" dirty="0"/>
              <a:t>st</a:t>
            </a:r>
            <a:r>
              <a:rPr lang="en-US" dirty="0"/>
              <a:t> to 3</a:t>
            </a:r>
            <a:r>
              <a:rPr lang="en-US" baseline="30000" dirty="0"/>
              <a:t>rd</a:t>
            </a:r>
            <a:r>
              <a:rPr lang="en-US" dirty="0"/>
              <a:t> degree</a:t>
            </a:r>
          </a:p>
          <a:p>
            <a:pPr lvl="1"/>
            <a:r>
              <a:rPr lang="en-US" dirty="0"/>
              <a:t>Typically lasts 3-42 days </a:t>
            </a:r>
          </a:p>
          <a:p>
            <a:pPr lvl="2"/>
            <a:r>
              <a:rPr lang="en-US" dirty="0"/>
              <a:t>Pacemaker is NOT indicated, even for high-degree block, as there should be improvement with treatment</a:t>
            </a:r>
          </a:p>
          <a:p>
            <a:pPr lvl="1"/>
            <a:r>
              <a:rPr lang="en-US" dirty="0"/>
              <a:t>Patients may need a temporary pacer </a:t>
            </a:r>
          </a:p>
        </p:txBody>
      </p:sp>
      <p:grpSp>
        <p:nvGrpSpPr>
          <p:cNvPr id="4" name="Group 3"/>
          <p:cNvGrpSpPr/>
          <p:nvPr/>
        </p:nvGrpSpPr>
        <p:grpSpPr>
          <a:xfrm>
            <a:off x="5922818" y="1899082"/>
            <a:ext cx="3154362" cy="3154363"/>
            <a:chOff x="5922818" y="1899082"/>
            <a:chExt cx="3154362" cy="3154363"/>
          </a:xfrm>
        </p:grpSpPr>
        <p:pic>
          <p:nvPicPr>
            <p:cNvPr id="1026" name="Picture 2" descr="Image result for pacema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0574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d can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818" y="1899082"/>
              <a:ext cx="3154362" cy="31543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242455" y="563880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spTree>
    <p:extLst>
      <p:ext uri="{BB962C8B-B14F-4D97-AF65-F5344CB8AC3E}">
        <p14:creationId xmlns:p14="http://schemas.microsoft.com/office/powerpoint/2010/main" val="231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rot="16200000">
            <a:off x="4191002" y="3162299"/>
            <a:ext cx="457200" cy="137160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393498">
            <a:off x="5280780" y="4042732"/>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074255">
            <a:off x="3383810" y="4037378"/>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074255">
            <a:off x="4621414" y="2390350"/>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393498">
            <a:off x="3742471" y="2366329"/>
            <a:ext cx="457200" cy="95046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Lyme Disease: clinical manifestations</a:t>
            </a:r>
          </a:p>
        </p:txBody>
      </p:sp>
      <p:sp>
        <p:nvSpPr>
          <p:cNvPr id="5" name="Rectangle 4"/>
          <p:cNvSpPr/>
          <p:nvPr/>
        </p:nvSpPr>
        <p:spPr>
          <a:xfrm>
            <a:off x="2819400" y="16764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Transmission via tick bite</a:t>
            </a:r>
          </a:p>
        </p:txBody>
      </p:sp>
      <p:sp>
        <p:nvSpPr>
          <p:cNvPr id="6" name="Rectangle 5"/>
          <p:cNvSpPr/>
          <p:nvPr/>
        </p:nvSpPr>
        <p:spPr>
          <a:xfrm>
            <a:off x="381000" y="33528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Early Localized</a:t>
            </a:r>
          </a:p>
        </p:txBody>
      </p:sp>
      <p:sp>
        <p:nvSpPr>
          <p:cNvPr id="7" name="Rectangle 6"/>
          <p:cNvSpPr/>
          <p:nvPr/>
        </p:nvSpPr>
        <p:spPr>
          <a:xfrm>
            <a:off x="5181600" y="33528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Early Disseminated</a:t>
            </a:r>
          </a:p>
        </p:txBody>
      </p:sp>
      <p:sp>
        <p:nvSpPr>
          <p:cNvPr id="8" name="Rectangle 7"/>
          <p:cNvSpPr/>
          <p:nvPr/>
        </p:nvSpPr>
        <p:spPr>
          <a:xfrm>
            <a:off x="2819400" y="5029200"/>
            <a:ext cx="3505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Late</a:t>
            </a:r>
          </a:p>
        </p:txBody>
      </p:sp>
      <p:sp>
        <p:nvSpPr>
          <p:cNvPr id="15" name="Oval 14"/>
          <p:cNvSpPr/>
          <p:nvPr/>
        </p:nvSpPr>
        <p:spPr>
          <a:xfrm>
            <a:off x="2597889" y="4762500"/>
            <a:ext cx="3948221" cy="1524000"/>
          </a:xfrm>
          <a:prstGeom prst="ellips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43800" y="15136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293101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Late Lyme</a:t>
            </a:r>
          </a:p>
        </p:txBody>
      </p:sp>
      <p:sp>
        <p:nvSpPr>
          <p:cNvPr id="3" name="Content Placeholder 2"/>
          <p:cNvSpPr>
            <a:spLocks noGrp="1"/>
          </p:cNvSpPr>
          <p:nvPr>
            <p:ph sz="quarter" idx="1"/>
          </p:nvPr>
        </p:nvSpPr>
        <p:spPr/>
        <p:txBody>
          <a:bodyPr/>
          <a:lstStyle/>
          <a:p>
            <a:r>
              <a:rPr lang="en-US" dirty="0"/>
              <a:t>Occurs </a:t>
            </a:r>
            <a:r>
              <a:rPr lang="en-US" i="1" dirty="0"/>
              <a:t>months</a:t>
            </a:r>
            <a:r>
              <a:rPr lang="en-US" dirty="0"/>
              <a:t> to </a:t>
            </a:r>
            <a:r>
              <a:rPr lang="en-US" i="1" dirty="0"/>
              <a:t>years</a:t>
            </a:r>
            <a:r>
              <a:rPr lang="en-US" dirty="0"/>
              <a:t> after infection</a:t>
            </a:r>
          </a:p>
          <a:p>
            <a:r>
              <a:rPr lang="en-US" dirty="0"/>
              <a:t>Remember, many patients will be unaware of a tick bite, and only 80% get erythema </a:t>
            </a:r>
            <a:r>
              <a:rPr lang="en-US" dirty="0" err="1"/>
              <a:t>migrans</a:t>
            </a:r>
            <a:r>
              <a:rPr lang="en-US" dirty="0"/>
              <a:t>, so this may be the presenting symptom </a:t>
            </a:r>
          </a:p>
          <a:p>
            <a:r>
              <a:rPr lang="en-US" dirty="0"/>
              <a:t>Arthritis: usually 1 joint, though can be a few</a:t>
            </a:r>
          </a:p>
          <a:p>
            <a:pPr lvl="1"/>
            <a:r>
              <a:rPr lang="en-US" dirty="0"/>
              <a:t>Usually the knee</a:t>
            </a:r>
          </a:p>
          <a:p>
            <a:pPr lvl="1"/>
            <a:r>
              <a:rPr lang="en-US" dirty="0"/>
              <a:t>Eventually occurs in 60% of untreated patients</a:t>
            </a:r>
          </a:p>
          <a:p>
            <a:r>
              <a:rPr lang="en-US" dirty="0"/>
              <a:t>Chronic neurologic effects</a:t>
            </a:r>
          </a:p>
          <a:p>
            <a:pPr lvl="1"/>
            <a:r>
              <a:rPr lang="en-US" dirty="0"/>
              <a:t>Peripheral neuropathy or encephalitis </a:t>
            </a:r>
          </a:p>
          <a:p>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14356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rot="16200000">
            <a:off x="5233361" y="4699960"/>
            <a:ext cx="457200" cy="14204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Late Lyme</a:t>
            </a:r>
          </a:p>
        </p:txBody>
      </p:sp>
      <p:sp>
        <p:nvSpPr>
          <p:cNvPr id="4" name="Isosceles Triangle 3"/>
          <p:cNvSpPr/>
          <p:nvPr/>
        </p:nvSpPr>
        <p:spPr>
          <a:xfrm>
            <a:off x="5334000" y="1676400"/>
            <a:ext cx="2971800" cy="22098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5334000" y="3886200"/>
            <a:ext cx="2971800" cy="2209800"/>
          </a:xfrm>
          <a:prstGeom prst="triangle">
            <a:avLst/>
          </a:prstGeom>
          <a:gradFill>
            <a:gsLst>
              <a:gs pos="0">
                <a:srgbClr val="FF0000"/>
              </a:gs>
              <a:gs pos="46000">
                <a:srgbClr val="66008F"/>
              </a:gs>
              <a:gs pos="64999">
                <a:srgbClr val="BA0066"/>
              </a:gs>
              <a:gs pos="89999">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6200000">
            <a:off x="5248785" y="1234426"/>
            <a:ext cx="457200" cy="18468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1752600"/>
            <a:ext cx="4038600" cy="16002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solidFill>
                  <a:srgbClr val="FF0000"/>
                </a:solidFill>
              </a:rPr>
              <a:t>Early Lyme </a:t>
            </a:r>
            <a:r>
              <a:rPr lang="en-US" sz="3200" b="1" dirty="0">
                <a:solidFill>
                  <a:schemeClr val="tx1"/>
                </a:solidFill>
              </a:rPr>
              <a:t>is localized (mostly to the skin)</a:t>
            </a:r>
          </a:p>
        </p:txBody>
      </p:sp>
      <p:sp>
        <p:nvSpPr>
          <p:cNvPr id="8" name="Down Arrow 7"/>
          <p:cNvSpPr/>
          <p:nvPr/>
        </p:nvSpPr>
        <p:spPr>
          <a:xfrm rot="16200000">
            <a:off x="4652710" y="3272090"/>
            <a:ext cx="457200" cy="9234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796" y="2514600"/>
            <a:ext cx="4038609" cy="20574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FF0000"/>
                </a:solidFill>
              </a:rPr>
              <a:t>Early Disseminated Lyme </a:t>
            </a:r>
            <a:r>
              <a:rPr lang="en-US" sz="2800" b="1" dirty="0">
                <a:solidFill>
                  <a:schemeClr val="tx1"/>
                </a:solidFill>
              </a:rPr>
              <a:t>is widely distributed (skin, liver, </a:t>
            </a:r>
            <a:r>
              <a:rPr lang="en-US" sz="2800" b="1" dirty="0" err="1">
                <a:solidFill>
                  <a:schemeClr val="tx1"/>
                </a:solidFill>
              </a:rPr>
              <a:t>arthralgias</a:t>
            </a:r>
            <a:r>
              <a:rPr lang="en-US" sz="2800" b="1" dirty="0">
                <a:solidFill>
                  <a:schemeClr val="tx1"/>
                </a:solidFill>
              </a:rPr>
              <a:t>,  blood, CNS, heart)</a:t>
            </a:r>
          </a:p>
        </p:txBody>
      </p:sp>
      <p:sp>
        <p:nvSpPr>
          <p:cNvPr id="10" name="Rectangle 9"/>
          <p:cNvSpPr/>
          <p:nvPr/>
        </p:nvSpPr>
        <p:spPr>
          <a:xfrm>
            <a:off x="228600" y="4114800"/>
            <a:ext cx="4953000" cy="20574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FF0000"/>
                </a:solidFill>
              </a:rPr>
              <a:t>Late Lyme </a:t>
            </a:r>
            <a:r>
              <a:rPr lang="en-US" sz="2800" b="1" dirty="0">
                <a:solidFill>
                  <a:schemeClr val="tx1"/>
                </a:solidFill>
              </a:rPr>
              <a:t>is again restricted/localized </a:t>
            </a:r>
          </a:p>
          <a:p>
            <a:pPr algn="ctr"/>
            <a:r>
              <a:rPr lang="en-US" sz="2800" b="1" dirty="0">
                <a:solidFill>
                  <a:schemeClr val="tx1"/>
                </a:solidFill>
              </a:rPr>
              <a:t>[to a joint(s) or the CNS]</a:t>
            </a:r>
          </a:p>
        </p:txBody>
      </p:sp>
      <p:sp>
        <p:nvSpPr>
          <p:cNvPr id="13" name="TextBox 12"/>
          <p:cNvSpPr txBox="1"/>
          <p:nvPr/>
        </p:nvSpPr>
        <p:spPr>
          <a:xfrm>
            <a:off x="7239000" y="1593849"/>
            <a:ext cx="1295400" cy="584775"/>
          </a:xfrm>
          <a:prstGeom prst="rect">
            <a:avLst/>
          </a:prstGeom>
          <a:noFill/>
        </p:spPr>
        <p:txBody>
          <a:bodyPr wrap="square" rtlCol="0">
            <a:spAutoFit/>
          </a:bodyPr>
          <a:lstStyle/>
          <a:p>
            <a:r>
              <a:rPr lang="en-US" sz="1600" b="1" dirty="0"/>
              <a:t>Early localized </a:t>
            </a:r>
          </a:p>
        </p:txBody>
      </p:sp>
      <p:sp>
        <p:nvSpPr>
          <p:cNvPr id="14" name="TextBox 13"/>
          <p:cNvSpPr txBox="1"/>
          <p:nvPr/>
        </p:nvSpPr>
        <p:spPr>
          <a:xfrm>
            <a:off x="7833013" y="2819400"/>
            <a:ext cx="1402773" cy="461665"/>
          </a:xfrm>
          <a:prstGeom prst="rect">
            <a:avLst/>
          </a:prstGeom>
          <a:noFill/>
        </p:spPr>
        <p:txBody>
          <a:bodyPr wrap="square" rtlCol="0">
            <a:spAutoFit/>
          </a:bodyPr>
          <a:lstStyle/>
          <a:p>
            <a:r>
              <a:rPr lang="en-US" sz="1200" b="1" dirty="0"/>
              <a:t>Early disseminated  </a:t>
            </a:r>
          </a:p>
        </p:txBody>
      </p:sp>
      <p:sp>
        <p:nvSpPr>
          <p:cNvPr id="15" name="TextBox 14"/>
          <p:cNvSpPr txBox="1"/>
          <p:nvPr/>
        </p:nvSpPr>
        <p:spPr>
          <a:xfrm>
            <a:off x="7484918" y="5278577"/>
            <a:ext cx="1295400" cy="338554"/>
          </a:xfrm>
          <a:prstGeom prst="rect">
            <a:avLst/>
          </a:prstGeom>
          <a:noFill/>
        </p:spPr>
        <p:txBody>
          <a:bodyPr wrap="square" rtlCol="0">
            <a:spAutoFit/>
          </a:bodyPr>
          <a:lstStyle/>
          <a:p>
            <a:r>
              <a:rPr lang="en-US" sz="1600" b="1" dirty="0"/>
              <a:t>Late</a:t>
            </a:r>
          </a:p>
        </p:txBody>
      </p:sp>
      <p:sp>
        <p:nvSpPr>
          <p:cNvPr id="16" name="Rectangle 15"/>
          <p:cNvSpPr/>
          <p:nvPr/>
        </p:nvSpPr>
        <p:spPr>
          <a:xfrm>
            <a:off x="526473" y="1593849"/>
            <a:ext cx="4191000" cy="20574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It is likely a mistake to think of late Lyme as a disseminated systemic disease  </a:t>
            </a:r>
          </a:p>
        </p:txBody>
      </p:sp>
      <p:sp>
        <p:nvSpPr>
          <p:cNvPr id="17" name="Curved Left Arrow 16"/>
          <p:cNvSpPr/>
          <p:nvPr/>
        </p:nvSpPr>
        <p:spPr>
          <a:xfrm rot="1361381">
            <a:off x="8412884" y="3263013"/>
            <a:ext cx="322118" cy="613970"/>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17218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P spid="8" grpId="1" animBg="1"/>
      <p:bldP spid="9" grpId="0" animBg="1"/>
      <p:bldP spid="9" grpId="1" animBg="1"/>
      <p:bldP spid="10" grpId="1"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Lyme: </a:t>
            </a:r>
            <a:r>
              <a:rPr lang="en-US" dirty="0">
                <a:solidFill>
                  <a:srgbClr val="FF0000"/>
                </a:solidFill>
              </a:rPr>
              <a:t>Arthritis </a:t>
            </a:r>
          </a:p>
        </p:txBody>
      </p:sp>
      <p:sp>
        <p:nvSpPr>
          <p:cNvPr id="3" name="Content Placeholder 2"/>
          <p:cNvSpPr>
            <a:spLocks noGrp="1"/>
          </p:cNvSpPr>
          <p:nvPr>
            <p:ph sz="quarter" idx="1"/>
          </p:nvPr>
        </p:nvSpPr>
        <p:spPr/>
        <p:txBody>
          <a:bodyPr/>
          <a:lstStyle/>
          <a:p>
            <a:r>
              <a:rPr lang="en-US" dirty="0" err="1"/>
              <a:t>Monoarthritis</a:t>
            </a:r>
            <a:r>
              <a:rPr lang="en-US" dirty="0"/>
              <a:t> of the knee is most common</a:t>
            </a:r>
          </a:p>
          <a:p>
            <a:r>
              <a:rPr lang="en-US" dirty="0"/>
              <a:t>Otherwise, large joints usually affected: shoulders, ankles, elbows</a:t>
            </a:r>
          </a:p>
          <a:p>
            <a:r>
              <a:rPr lang="en-US" dirty="0"/>
              <a:t>Large joint effusions are common; pain is actually relatively less common</a:t>
            </a:r>
          </a:p>
          <a:p>
            <a:pPr marL="0" indent="0">
              <a:buNone/>
            </a:pPr>
            <a:endParaRPr lang="en-US" dirty="0"/>
          </a:p>
          <a:p>
            <a:endParaRPr lang="en-US" dirty="0"/>
          </a:p>
        </p:txBody>
      </p:sp>
      <p:pic>
        <p:nvPicPr>
          <p:cNvPr id="4" name="Picture 3" descr="Image result for septic kn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581399"/>
            <a:ext cx="3048000" cy="27076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28814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Diagnosis</a:t>
            </a:r>
            <a:r>
              <a:rPr lang="en-US" sz="3600" dirty="0"/>
              <a:t> of Lyme Disease</a:t>
            </a:r>
          </a:p>
        </p:txBody>
      </p:sp>
      <p:sp>
        <p:nvSpPr>
          <p:cNvPr id="3" name="Content Placeholder 2"/>
          <p:cNvSpPr>
            <a:spLocks noGrp="1"/>
          </p:cNvSpPr>
          <p:nvPr>
            <p:ph sz="quarter" idx="1"/>
          </p:nvPr>
        </p:nvSpPr>
        <p:spPr/>
        <p:txBody>
          <a:bodyPr/>
          <a:lstStyle/>
          <a:p>
            <a:r>
              <a:rPr lang="en-US" dirty="0"/>
              <a:t>Diagnosis of Lyme Disease can be challenging</a:t>
            </a:r>
          </a:p>
          <a:p>
            <a:r>
              <a:rPr lang="en-US" dirty="0"/>
              <a:t>Pre-test probably, based on 1) exposure history to ticks and endemic areas; 2) symptoms and physical exam findings, is important to consider </a:t>
            </a:r>
          </a:p>
          <a:p>
            <a:r>
              <a:rPr lang="en-US" dirty="0"/>
              <a:t>There is also a lot of </a:t>
            </a:r>
            <a:r>
              <a:rPr lang="en-US" b="1" i="1" dirty="0">
                <a:solidFill>
                  <a:srgbClr val="FF0000"/>
                </a:solidFill>
              </a:rPr>
              <a:t>misinformation</a:t>
            </a:r>
            <a:r>
              <a:rPr lang="en-US" dirty="0">
                <a:solidFill>
                  <a:srgbClr val="FF0000"/>
                </a:solidFill>
              </a:rPr>
              <a:t> </a:t>
            </a:r>
            <a:r>
              <a:rPr lang="en-US" dirty="0"/>
              <a:t>out there</a:t>
            </a:r>
          </a:p>
          <a:p>
            <a:r>
              <a:rPr lang="en-US" dirty="0"/>
              <a:t>Requires a combination of appropriate risk factors, appropriate symptoms, exam findings, and laboratory diagnosis </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117136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test?</a:t>
            </a:r>
          </a:p>
        </p:txBody>
      </p:sp>
      <p:sp>
        <p:nvSpPr>
          <p:cNvPr id="3" name="Content Placeholder 2"/>
          <p:cNvSpPr>
            <a:spLocks noGrp="1"/>
          </p:cNvSpPr>
          <p:nvPr>
            <p:ph sz="quarter" idx="1"/>
          </p:nvPr>
        </p:nvSpPr>
        <p:spPr/>
        <p:txBody>
          <a:bodyPr/>
          <a:lstStyle/>
          <a:p>
            <a:r>
              <a:rPr lang="en-US" dirty="0"/>
              <a:t>Validated Lyme serology testing follows a two-tiered approach </a:t>
            </a:r>
          </a:p>
          <a:p>
            <a:r>
              <a:rPr lang="en-US" dirty="0"/>
              <a:t>ELISA first, more sensitive</a:t>
            </a:r>
          </a:p>
          <a:p>
            <a:pPr lvl="1"/>
            <a:r>
              <a:rPr lang="en-US" dirty="0"/>
              <a:t>If ELISA negative, no further testing needed</a:t>
            </a:r>
          </a:p>
          <a:p>
            <a:r>
              <a:rPr lang="en-US" dirty="0"/>
              <a:t>Western Blot second, more specific </a:t>
            </a:r>
          </a:p>
          <a:p>
            <a:r>
              <a:rPr lang="en-US" dirty="0"/>
              <a:t>WB gives specific bands of IgM and IgG</a:t>
            </a:r>
          </a:p>
          <a:p>
            <a:pPr lvl="1"/>
            <a:r>
              <a:rPr lang="en-US" dirty="0"/>
              <a:t>IgM: </a:t>
            </a:r>
            <a:r>
              <a:rPr lang="en-US" dirty="0" err="1"/>
              <a:t>ospC</a:t>
            </a:r>
            <a:r>
              <a:rPr lang="en-US" dirty="0"/>
              <a:t> 24, 39, 41</a:t>
            </a:r>
          </a:p>
          <a:p>
            <a:pPr lvl="1"/>
            <a:r>
              <a:rPr lang="en-US" dirty="0"/>
              <a:t>IgG: 18, 23, 28, 30, 39, 41, 45, 58, 66, 93</a:t>
            </a:r>
          </a:p>
        </p:txBody>
      </p:sp>
      <p:sp>
        <p:nvSpPr>
          <p:cNvPr id="7" name="Down Arrow 6"/>
          <p:cNvSpPr/>
          <p:nvPr/>
        </p:nvSpPr>
        <p:spPr>
          <a:xfrm rot="5400000">
            <a:off x="4762500" y="3183582"/>
            <a:ext cx="266700" cy="26289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4267200"/>
            <a:ext cx="1752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2 of these 3</a:t>
            </a:r>
          </a:p>
        </p:txBody>
      </p:sp>
      <p:sp>
        <p:nvSpPr>
          <p:cNvPr id="8" name="Down Arrow 7"/>
          <p:cNvSpPr/>
          <p:nvPr/>
        </p:nvSpPr>
        <p:spPr>
          <a:xfrm rot="5400000">
            <a:off x="6229350" y="4572000"/>
            <a:ext cx="266700" cy="8001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29400" y="4724400"/>
            <a:ext cx="2286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a:t>or 5 of these 10</a:t>
            </a:r>
          </a:p>
        </p:txBody>
      </p:sp>
      <p:sp>
        <p:nvSpPr>
          <p:cNvPr id="9" name="TextBox 8"/>
          <p:cNvSpPr txBox="1"/>
          <p:nvPr/>
        </p:nvSpPr>
        <p:spPr>
          <a:xfrm>
            <a:off x="3200400" y="5259104"/>
            <a:ext cx="2762250" cy="707886"/>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4000" dirty="0"/>
              <a:t>Positive if:</a:t>
            </a:r>
          </a:p>
        </p:txBody>
      </p:sp>
      <p:sp>
        <p:nvSpPr>
          <p:cNvPr id="10" name="TextBox 9"/>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27365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6"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test?</a:t>
            </a:r>
          </a:p>
        </p:txBody>
      </p:sp>
      <p:sp>
        <p:nvSpPr>
          <p:cNvPr id="3" name="Content Placeholder 2"/>
          <p:cNvSpPr>
            <a:spLocks noGrp="1"/>
          </p:cNvSpPr>
          <p:nvPr>
            <p:ph sz="quarter" idx="1"/>
          </p:nvPr>
        </p:nvSpPr>
        <p:spPr/>
        <p:txBody>
          <a:bodyPr>
            <a:normAutofit/>
          </a:bodyPr>
          <a:lstStyle/>
          <a:p>
            <a:r>
              <a:rPr lang="en-US" dirty="0"/>
              <a:t>Validated Lyme serology testing follows a two-tiered approach </a:t>
            </a:r>
          </a:p>
          <a:p>
            <a:r>
              <a:rPr lang="en-US" dirty="0"/>
              <a:t>ELISA first, more sensitive</a:t>
            </a:r>
          </a:p>
          <a:p>
            <a:pPr lvl="1"/>
            <a:r>
              <a:rPr lang="en-US" dirty="0"/>
              <a:t>If ELISA negative, no further testing needed</a:t>
            </a:r>
          </a:p>
          <a:p>
            <a:r>
              <a:rPr lang="en-US" dirty="0"/>
              <a:t>Western Blot second, more specific </a:t>
            </a:r>
          </a:p>
          <a:p>
            <a:r>
              <a:rPr lang="en-US" dirty="0"/>
              <a:t>WB gives specific bands of IgM and </a:t>
            </a:r>
            <a:r>
              <a:rPr lang="en-US" dirty="0" smtClean="0"/>
              <a:t>IgG</a:t>
            </a:r>
          </a:p>
          <a:p>
            <a:pPr lvl="1"/>
            <a:r>
              <a:rPr lang="en-US" dirty="0" smtClean="0"/>
              <a:t>IgM</a:t>
            </a:r>
            <a:r>
              <a:rPr lang="en-US" dirty="0"/>
              <a:t>: </a:t>
            </a:r>
            <a:r>
              <a:rPr lang="en-US" dirty="0" err="1"/>
              <a:t>ospC</a:t>
            </a:r>
            <a:r>
              <a:rPr lang="en-US" dirty="0"/>
              <a:t> 24, 39, </a:t>
            </a:r>
            <a:r>
              <a:rPr lang="en-US" dirty="0" smtClean="0"/>
              <a:t>41</a:t>
            </a:r>
          </a:p>
          <a:p>
            <a:pPr lvl="1"/>
            <a:r>
              <a:rPr lang="en-US" dirty="0" smtClean="0"/>
              <a:t>IgG</a:t>
            </a:r>
            <a:r>
              <a:rPr lang="en-US" dirty="0"/>
              <a:t>: 18, 23, 28, 30, 39, 41, 45, 58, 66, </a:t>
            </a:r>
            <a:r>
              <a:rPr lang="en-US" dirty="0" smtClean="0"/>
              <a:t>93</a:t>
            </a:r>
          </a:p>
          <a:p>
            <a:r>
              <a:rPr lang="en-US" sz="2400" dirty="0" smtClean="0"/>
              <a:t>“Modified 2-tier approach” using 2 different EIAs, is a newer recommended approach (IDSA guidelines 2020)</a:t>
            </a:r>
            <a:endParaRPr lang="en-US" sz="2400" dirty="0"/>
          </a:p>
        </p:txBody>
      </p:sp>
      <p:sp>
        <p:nvSpPr>
          <p:cNvPr id="10" name="TextBox 9"/>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2370376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Lyme </a:t>
            </a:r>
            <a:r>
              <a:rPr lang="en-US" dirty="0" err="1"/>
              <a:t>Serologies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Why are we looking at so many bands? Why so complicated?</a:t>
            </a:r>
          </a:p>
          <a:p>
            <a:pPr lvl="1"/>
            <a:r>
              <a:rPr lang="en-US" dirty="0"/>
              <a:t>Many of the bands are relatively non-specific and seen in other inflammatory states</a:t>
            </a:r>
          </a:p>
          <a:p>
            <a:r>
              <a:rPr lang="en-US" dirty="0"/>
              <a:t>Lyme IgM and IgG bands can remain positive for years</a:t>
            </a:r>
          </a:p>
          <a:p>
            <a:pPr lvl="1"/>
            <a:r>
              <a:rPr lang="en-US" dirty="0"/>
              <a:t>Seeing IgM does not guarantee there is acute infection</a:t>
            </a:r>
          </a:p>
          <a:p>
            <a:pPr lvl="1"/>
            <a:r>
              <a:rPr lang="en-US" dirty="0"/>
              <a:t>Re-infection diagnosis often has to be made clinically, or via </a:t>
            </a:r>
            <a:r>
              <a:rPr lang="en-US" dirty="0" err="1"/>
              <a:t>chagning</a:t>
            </a:r>
            <a:r>
              <a:rPr lang="en-US" dirty="0"/>
              <a:t> bands</a:t>
            </a:r>
          </a:p>
          <a:p>
            <a:r>
              <a:rPr lang="en-US" dirty="0"/>
              <a:t>~5% of the population in the Northeast US has a positive Lyme Serology at baseline!</a:t>
            </a:r>
          </a:p>
          <a:p>
            <a:pPr lvl="1"/>
            <a:r>
              <a:rPr lang="en-US" dirty="0"/>
              <a:t>In the absence of symptoms, a positive serology is of little clinical utility</a:t>
            </a:r>
          </a:p>
          <a:p>
            <a:pPr lvl="1"/>
            <a:r>
              <a:rPr lang="en-US" dirty="0"/>
              <a:t>It does NOT mean that the patient has chronic, undiagnosed infection</a:t>
            </a:r>
          </a:p>
          <a:p>
            <a:r>
              <a:rPr lang="en-US" dirty="0"/>
              <a:t>Don’t test unless there are symptoms consistent with Lyme Disease!</a:t>
            </a:r>
          </a:p>
          <a:p>
            <a:endParaRPr lang="en-US" dirty="0"/>
          </a:p>
        </p:txBody>
      </p:sp>
      <p:sp>
        <p:nvSpPr>
          <p:cNvPr id="4" name="TextBox 3"/>
          <p:cNvSpPr txBox="1"/>
          <p:nvPr/>
        </p:nvSpPr>
        <p:spPr>
          <a:xfrm>
            <a:off x="914400" y="2514600"/>
            <a:ext cx="7620000" cy="304698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dirty="0">
                <a:solidFill>
                  <a:srgbClr val="FFFF00"/>
                </a:solidFill>
              </a:rPr>
              <a:t>“In the absence of specific clinical findings, Lyme disease testing has a very low positive predictive value. Thus, the misattribution of chronic symptoms to Lyme disease is an inevitable consequence of high-volume, low-probability testing”</a:t>
            </a:r>
          </a:p>
          <a:p>
            <a:r>
              <a:rPr lang="en-US" sz="2000" dirty="0">
                <a:solidFill>
                  <a:srgbClr val="FFFF00"/>
                </a:solidFill>
                <a:hlinkClick r:id="rId2"/>
              </a:rPr>
              <a:t>- Paul Lantos. “Chronic Lyme Disease”. IDCNA 2015</a:t>
            </a:r>
            <a:endParaRPr lang="en-US" sz="2000" dirty="0">
              <a:solidFill>
                <a:srgbClr val="FFFF00"/>
              </a:solidFill>
            </a:endParaRPr>
          </a:p>
        </p:txBody>
      </p:sp>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42084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sz="quarter" idx="1"/>
          </p:nvPr>
        </p:nvSpPr>
        <p:spPr/>
        <p:txBody>
          <a:bodyPr/>
          <a:lstStyle/>
          <a:p>
            <a:r>
              <a:rPr lang="en-US" dirty="0">
                <a:hlinkClick r:id="rId2" action="ppaction://hlinksldjump"/>
              </a:rPr>
              <a:t>Introduction </a:t>
            </a:r>
            <a:endParaRPr lang="en-US" dirty="0"/>
          </a:p>
          <a:p>
            <a:r>
              <a:rPr lang="en-US" dirty="0">
                <a:hlinkClick r:id="rId3" action="ppaction://hlinksldjump"/>
              </a:rPr>
              <a:t>Lyme Disease</a:t>
            </a:r>
            <a:endParaRPr lang="en-US" dirty="0"/>
          </a:p>
          <a:p>
            <a:r>
              <a:rPr lang="en-US" dirty="0">
                <a:hlinkClick r:id="rId4" action="ppaction://hlinksldjump"/>
              </a:rPr>
              <a:t>Anaplasma/</a:t>
            </a:r>
            <a:r>
              <a:rPr lang="en-US" dirty="0" err="1">
                <a:hlinkClick r:id="rId4" action="ppaction://hlinksldjump"/>
              </a:rPr>
              <a:t>Ehrlichia</a:t>
            </a:r>
            <a:r>
              <a:rPr lang="en-US" dirty="0">
                <a:hlinkClick r:id="rId4" action="ppaction://hlinksldjump"/>
              </a:rPr>
              <a:t> </a:t>
            </a:r>
            <a:endParaRPr lang="en-US" dirty="0"/>
          </a:p>
          <a:p>
            <a:r>
              <a:rPr lang="en-US" dirty="0">
                <a:hlinkClick r:id="rId5" action="ppaction://hlinksldjump"/>
              </a:rPr>
              <a:t>Babesia </a:t>
            </a:r>
            <a:endParaRPr lang="en-US" dirty="0"/>
          </a:p>
          <a:p>
            <a:r>
              <a:rPr lang="en-US" dirty="0">
                <a:hlinkClick r:id="rId6" action="ppaction://hlinksldjump"/>
              </a:rPr>
              <a:t>Assorted other TBI’s</a:t>
            </a:r>
            <a:endParaRPr lang="en-US" dirty="0"/>
          </a:p>
          <a:p>
            <a:pPr marL="0" indent="0">
              <a:buNone/>
            </a:pPr>
            <a:endParaRPr lang="en-US" dirty="0"/>
          </a:p>
        </p:txBody>
      </p:sp>
      <p:grpSp>
        <p:nvGrpSpPr>
          <p:cNvPr id="4" name="Group 3"/>
          <p:cNvGrpSpPr/>
          <p:nvPr/>
        </p:nvGrpSpPr>
        <p:grpSpPr>
          <a:xfrm>
            <a:off x="3962400" y="2362200"/>
            <a:ext cx="5213350" cy="2735997"/>
            <a:chOff x="4178300" y="2919591"/>
            <a:chExt cx="5213350" cy="2735997"/>
          </a:xfrm>
        </p:grpSpPr>
        <p:sp>
          <p:nvSpPr>
            <p:cNvPr id="5" name="TextBox 4"/>
            <p:cNvSpPr txBox="1"/>
            <p:nvPr/>
          </p:nvSpPr>
          <p:spPr>
            <a:xfrm>
              <a:off x="4359275" y="4824591"/>
              <a:ext cx="5032375" cy="830997"/>
            </a:xfrm>
            <a:prstGeom prst="rect">
              <a:avLst/>
            </a:prstGeom>
            <a:noFill/>
            <a:ln>
              <a:noFill/>
            </a:ln>
          </p:spPr>
          <p:txBody>
            <a:bodyPr wrap="square" rtlCol="0">
              <a:spAutoFit/>
            </a:bodyPr>
            <a:lstStyle/>
            <a:p>
              <a:r>
                <a:rPr lang="en-US" sz="2400" dirty="0">
                  <a:solidFill>
                    <a:schemeClr val="tx1">
                      <a:lumMod val="75000"/>
                      <a:lumOff val="25000"/>
                    </a:schemeClr>
                  </a:solidFill>
                </a:rPr>
                <a:t>HINT: click on any of the links to short-cut directly to that section!</a:t>
              </a:r>
            </a:p>
          </p:txBody>
        </p:sp>
        <p:cxnSp>
          <p:nvCxnSpPr>
            <p:cNvPr id="6" name="Straight Arrow Connector 5"/>
            <p:cNvCxnSpPr/>
            <p:nvPr/>
          </p:nvCxnSpPr>
          <p:spPr>
            <a:xfrm flipH="1" flipV="1">
              <a:off x="4178300" y="2919591"/>
              <a:ext cx="2378076" cy="1811160"/>
            </a:xfrm>
            <a:prstGeom prst="straightConnector1">
              <a:avLst/>
            </a:prstGeom>
            <a:ln w="38100" cmpd="sng">
              <a:solidFill>
                <a:srgbClr val="F08703"/>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4254500" y="3376791"/>
              <a:ext cx="2286001" cy="1369834"/>
            </a:xfrm>
            <a:prstGeom prst="straightConnector1">
              <a:avLst/>
            </a:prstGeom>
            <a:ln w="38100" cmpd="sng">
              <a:solidFill>
                <a:srgbClr val="F08703"/>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178300" y="3910191"/>
              <a:ext cx="2362200" cy="868186"/>
            </a:xfrm>
            <a:prstGeom prst="straightConnector1">
              <a:avLst/>
            </a:prstGeom>
            <a:ln w="38100" cmpd="sng">
              <a:solidFill>
                <a:srgbClr val="F08703"/>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4178300" y="4367391"/>
              <a:ext cx="2378075" cy="410985"/>
            </a:xfrm>
            <a:prstGeom prst="straightConnector1">
              <a:avLst/>
            </a:prstGeom>
            <a:ln w="38100" cmpd="sng">
              <a:solidFill>
                <a:srgbClr val="F08703"/>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7674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Misleading information about Lyme </a:t>
            </a:r>
            <a:r>
              <a:rPr lang="en-US" dirty="0" err="1"/>
              <a:t>Serologies</a:t>
            </a:r>
            <a:r>
              <a:rPr lang="en-US" dirty="0"/>
              <a:t> </a:t>
            </a:r>
          </a:p>
        </p:txBody>
      </p:sp>
      <p:sp>
        <p:nvSpPr>
          <p:cNvPr id="3" name="Content Placeholder 2"/>
          <p:cNvSpPr>
            <a:spLocks noGrp="1"/>
          </p:cNvSpPr>
          <p:nvPr>
            <p:ph sz="quarter" idx="1"/>
          </p:nvPr>
        </p:nvSpPr>
        <p:spPr/>
        <p:txBody>
          <a:bodyPr>
            <a:normAutofit fontScale="92500"/>
          </a:bodyPr>
          <a:lstStyle/>
          <a:p>
            <a:r>
              <a:rPr lang="en-US" dirty="0"/>
              <a:t>If you take antibiotics early in the course, </a:t>
            </a:r>
            <a:r>
              <a:rPr lang="en-US" dirty="0" err="1"/>
              <a:t>serologies</a:t>
            </a:r>
            <a:r>
              <a:rPr lang="en-US" dirty="0"/>
              <a:t> will be negative</a:t>
            </a:r>
          </a:p>
          <a:p>
            <a:pPr lvl="1"/>
            <a:r>
              <a:rPr lang="en-US" dirty="0"/>
              <a:t>This </a:t>
            </a:r>
            <a:r>
              <a:rPr lang="en-US" dirty="0">
                <a:hlinkClick r:id="rId2"/>
              </a:rPr>
              <a:t>can happen</a:t>
            </a:r>
            <a:r>
              <a:rPr lang="en-US" dirty="0"/>
              <a:t>. However, if it does, it’s because the infection is gone early…little need to worry about ongoing Lyme </a:t>
            </a:r>
          </a:p>
          <a:p>
            <a:r>
              <a:rPr lang="en-US" dirty="0" err="1"/>
              <a:t>Serologies</a:t>
            </a:r>
            <a:r>
              <a:rPr lang="en-US" dirty="0"/>
              <a:t> are very insensitive </a:t>
            </a:r>
          </a:p>
          <a:p>
            <a:pPr lvl="1"/>
            <a:r>
              <a:rPr lang="en-US" dirty="0"/>
              <a:t>This is DEFINITELY true early in the course of Lyme (at the EM stage)</a:t>
            </a:r>
          </a:p>
          <a:p>
            <a:pPr lvl="1"/>
            <a:r>
              <a:rPr lang="en-US" dirty="0"/>
              <a:t>However, for late Lyme, they are highly sensitive </a:t>
            </a:r>
          </a:p>
          <a:p>
            <a:r>
              <a:rPr lang="en-US" dirty="0"/>
              <a:t>There are better tests out there</a:t>
            </a:r>
          </a:p>
          <a:p>
            <a:pPr lvl="1"/>
            <a:r>
              <a:rPr lang="en-US" dirty="0"/>
              <a:t>There are many non-standardized, non-FDA approved tests performed at non-standardized laboratories</a:t>
            </a:r>
          </a:p>
          <a:p>
            <a:pPr lvl="1"/>
            <a:r>
              <a:rPr lang="en-US" dirty="0"/>
              <a:t>When analyzed, such tests can have false-positive rates of &gt;55%</a:t>
            </a:r>
          </a:p>
        </p:txBody>
      </p:sp>
      <p:sp>
        <p:nvSpPr>
          <p:cNvPr id="4" name="TextBox 3"/>
          <p:cNvSpPr txBox="1"/>
          <p:nvPr/>
        </p:nvSpPr>
        <p:spPr>
          <a:xfrm>
            <a:off x="1088571" y="3048000"/>
            <a:ext cx="7010400" cy="255454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dirty="0">
                <a:solidFill>
                  <a:srgbClr val="FFFF00"/>
                </a:solidFill>
              </a:rPr>
              <a:t>If you want to learn more, check out these articles:</a:t>
            </a:r>
          </a:p>
          <a:p>
            <a:pPr marL="285750" indent="-285750">
              <a:buFont typeface="Arial" panose="020B0604020202020204" pitchFamily="34" charset="0"/>
              <a:buChar char="•"/>
            </a:pPr>
            <a:r>
              <a:rPr lang="en-US" sz="3200" dirty="0"/>
              <a:t> </a:t>
            </a:r>
            <a:r>
              <a:rPr lang="en-US" sz="3200" dirty="0">
                <a:hlinkClick r:id="rId3"/>
              </a:rPr>
              <a:t>False and Misleading Information about Lyme Disease</a:t>
            </a:r>
            <a:endParaRPr lang="en-US" sz="3200" dirty="0"/>
          </a:p>
          <a:p>
            <a:pPr marL="285750" indent="-285750">
              <a:buFont typeface="Arial" panose="020B0604020202020204" pitchFamily="34" charset="0"/>
              <a:buChar char="•"/>
            </a:pPr>
            <a:r>
              <a:rPr lang="en-US" sz="3200" dirty="0">
                <a:hlinkClick r:id="rId4"/>
              </a:rPr>
              <a:t>Chronic Lyme Disease</a:t>
            </a:r>
            <a:endParaRPr lang="en-US" sz="3200" dirty="0"/>
          </a:p>
        </p:txBody>
      </p:sp>
    </p:spTree>
    <p:extLst>
      <p:ext uri="{BB962C8B-B14F-4D97-AF65-F5344CB8AC3E}">
        <p14:creationId xmlns:p14="http://schemas.microsoft.com/office/powerpoint/2010/main" val="55426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0000"/>
                </a:solidFill>
              </a:rPr>
              <a:t>Diagnosis</a:t>
            </a:r>
            <a:r>
              <a:rPr lang="en-US" sz="3200" dirty="0"/>
              <a:t> of Lyme Disease: </a:t>
            </a:r>
            <a:r>
              <a:rPr lang="en-US" sz="3200" dirty="0">
                <a:solidFill>
                  <a:srgbClr val="FF0000"/>
                </a:solidFill>
              </a:rPr>
              <a:t>Early Localized</a:t>
            </a:r>
          </a:p>
        </p:txBody>
      </p:sp>
      <p:sp>
        <p:nvSpPr>
          <p:cNvPr id="3" name="Content Placeholder 2"/>
          <p:cNvSpPr>
            <a:spLocks noGrp="1"/>
          </p:cNvSpPr>
          <p:nvPr>
            <p:ph sz="quarter" idx="1"/>
          </p:nvPr>
        </p:nvSpPr>
        <p:spPr/>
        <p:txBody>
          <a:bodyPr/>
          <a:lstStyle/>
          <a:p>
            <a:r>
              <a:rPr lang="en-US" dirty="0"/>
              <a:t>Mostly a </a:t>
            </a:r>
            <a:r>
              <a:rPr lang="en-US" b="1" i="1" dirty="0"/>
              <a:t>clinical</a:t>
            </a:r>
            <a:r>
              <a:rPr lang="en-US" dirty="0"/>
              <a:t> diagnosis </a:t>
            </a:r>
          </a:p>
          <a:p>
            <a:r>
              <a:rPr lang="en-US" dirty="0"/>
              <a:t>Erythema </a:t>
            </a:r>
            <a:r>
              <a:rPr lang="en-US" dirty="0" err="1"/>
              <a:t>migrans</a:t>
            </a:r>
            <a:r>
              <a:rPr lang="en-US" dirty="0"/>
              <a:t> and exposure to an endemic area, with or without a tick exposure, is enough to make the diagnosis</a:t>
            </a:r>
          </a:p>
          <a:p>
            <a:r>
              <a:rPr lang="en-US" dirty="0"/>
              <a:t>Lyme </a:t>
            </a:r>
            <a:r>
              <a:rPr lang="en-US" dirty="0" err="1"/>
              <a:t>serologies</a:t>
            </a:r>
            <a:r>
              <a:rPr lang="en-US" dirty="0"/>
              <a:t> are </a:t>
            </a:r>
            <a:r>
              <a:rPr lang="en-US" b="1" i="1" dirty="0"/>
              <a:t>likely</a:t>
            </a:r>
            <a:r>
              <a:rPr lang="en-US" dirty="0"/>
              <a:t> to be negative this early</a:t>
            </a:r>
          </a:p>
          <a:p>
            <a:pPr lvl="1"/>
            <a:r>
              <a:rPr lang="en-US" dirty="0"/>
              <a:t>About 25% of Lyme </a:t>
            </a:r>
            <a:r>
              <a:rPr lang="en-US" dirty="0" err="1"/>
              <a:t>serologies</a:t>
            </a:r>
            <a:r>
              <a:rPr lang="en-US" dirty="0"/>
              <a:t> will be positive at this phase</a:t>
            </a:r>
          </a:p>
          <a:p>
            <a:r>
              <a:rPr lang="en-US" dirty="0"/>
              <a:t>Repeat convalescent </a:t>
            </a:r>
            <a:r>
              <a:rPr lang="en-US" dirty="0" err="1"/>
              <a:t>serologies</a:t>
            </a:r>
            <a:r>
              <a:rPr lang="en-US" dirty="0"/>
              <a:t> in a few weeks should be positive</a:t>
            </a:r>
          </a:p>
        </p:txBody>
      </p:sp>
      <p:sp>
        <p:nvSpPr>
          <p:cNvPr id="4" name="TextBox 3"/>
          <p:cNvSpPr txBox="1"/>
          <p:nvPr/>
        </p:nvSpPr>
        <p:spPr>
          <a:xfrm>
            <a:off x="7543800" y="563880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2012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58952"/>
          </a:xfrm>
        </p:spPr>
        <p:txBody>
          <a:bodyPr>
            <a:noAutofit/>
          </a:bodyPr>
          <a:lstStyle/>
          <a:p>
            <a:r>
              <a:rPr lang="en-US" sz="3200" dirty="0">
                <a:solidFill>
                  <a:srgbClr val="FF0000"/>
                </a:solidFill>
              </a:rPr>
              <a:t>Diagnosis</a:t>
            </a:r>
            <a:r>
              <a:rPr lang="en-US" sz="3200" dirty="0"/>
              <a:t> of Lyme Disease: </a:t>
            </a:r>
            <a:r>
              <a:rPr lang="en-US" sz="3200" dirty="0">
                <a:solidFill>
                  <a:srgbClr val="FF0000"/>
                </a:solidFill>
              </a:rPr>
              <a:t>Early Disseminated</a:t>
            </a:r>
          </a:p>
        </p:txBody>
      </p:sp>
      <p:sp>
        <p:nvSpPr>
          <p:cNvPr id="3" name="Content Placeholder 2"/>
          <p:cNvSpPr>
            <a:spLocks noGrp="1"/>
          </p:cNvSpPr>
          <p:nvPr>
            <p:ph sz="quarter" idx="1"/>
          </p:nvPr>
        </p:nvSpPr>
        <p:spPr/>
        <p:txBody>
          <a:bodyPr/>
          <a:lstStyle/>
          <a:p>
            <a:r>
              <a:rPr lang="en-US" dirty="0"/>
              <a:t>Unlike early localized, in early disseminated Lyme, </a:t>
            </a:r>
            <a:r>
              <a:rPr lang="en-US" dirty="0" err="1"/>
              <a:t>serologies</a:t>
            </a:r>
            <a:r>
              <a:rPr lang="en-US" dirty="0"/>
              <a:t> are </a:t>
            </a:r>
            <a:r>
              <a:rPr lang="en-US" i="1" dirty="0">
                <a:solidFill>
                  <a:srgbClr val="FF0000"/>
                </a:solidFill>
              </a:rPr>
              <a:t>usually positive (80-90% range) </a:t>
            </a:r>
          </a:p>
          <a:p>
            <a:pPr marL="0" indent="0">
              <a:buNone/>
            </a:pPr>
            <a:r>
              <a:rPr lang="en-US" dirty="0"/>
              <a:t> </a:t>
            </a:r>
          </a:p>
          <a:p>
            <a:endParaRPr lang="en-US" dirty="0"/>
          </a:p>
        </p:txBody>
      </p:sp>
      <p:sp>
        <p:nvSpPr>
          <p:cNvPr id="4" name="TextBox 3"/>
          <p:cNvSpPr txBox="1"/>
          <p:nvPr/>
        </p:nvSpPr>
        <p:spPr>
          <a:xfrm>
            <a:off x="1055914" y="2514600"/>
            <a:ext cx="7010400" cy="403187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u="sng" dirty="0">
                <a:solidFill>
                  <a:srgbClr val="FFFF00"/>
                </a:solidFill>
              </a:rPr>
              <a:t>Cutaneous Early Disseminated</a:t>
            </a:r>
          </a:p>
          <a:p>
            <a:pPr marL="285750" indent="-285750">
              <a:buFont typeface="Arial" panose="020B0604020202020204" pitchFamily="34" charset="0"/>
              <a:buChar char="•"/>
            </a:pPr>
            <a:r>
              <a:rPr lang="en-US" sz="3200" dirty="0">
                <a:solidFill>
                  <a:srgbClr val="FFFF00"/>
                </a:solidFill>
              </a:rPr>
              <a:t>Clinical picture based on exam</a:t>
            </a:r>
          </a:p>
          <a:p>
            <a:pPr marL="285750" indent="-285750">
              <a:buFont typeface="Arial" panose="020B0604020202020204" pitchFamily="34" charset="0"/>
              <a:buChar char="•"/>
            </a:pPr>
            <a:r>
              <a:rPr lang="en-US" sz="3200" dirty="0">
                <a:solidFill>
                  <a:srgbClr val="FFFF00"/>
                </a:solidFill>
              </a:rPr>
              <a:t>Accompanied by fever, headache, </a:t>
            </a:r>
            <a:r>
              <a:rPr lang="en-US" sz="3200" dirty="0" err="1">
                <a:solidFill>
                  <a:srgbClr val="FFFF00"/>
                </a:solidFill>
              </a:rPr>
              <a:t>arthralgias</a:t>
            </a:r>
            <a:r>
              <a:rPr lang="en-US" sz="3200" dirty="0">
                <a:solidFill>
                  <a:srgbClr val="FFFF00"/>
                </a:solidFill>
              </a:rPr>
              <a:t>, LAD</a:t>
            </a:r>
            <a:endParaRPr lang="en-US" sz="3200" dirty="0"/>
          </a:p>
          <a:p>
            <a:pPr marL="285750" indent="-285750">
              <a:buFont typeface="Arial" panose="020B0604020202020204" pitchFamily="34" charset="0"/>
              <a:buChar char="•"/>
            </a:pPr>
            <a:r>
              <a:rPr lang="en-US" sz="3200" dirty="0">
                <a:solidFill>
                  <a:srgbClr val="FFFF00"/>
                </a:solidFill>
              </a:rPr>
              <a:t>If serology positive, that’s helpful, but not required</a:t>
            </a:r>
          </a:p>
          <a:p>
            <a:pPr marL="285750" indent="-285750">
              <a:buFont typeface="Arial" panose="020B0604020202020204" pitchFamily="34" charset="0"/>
              <a:buChar char="•"/>
            </a:pPr>
            <a:r>
              <a:rPr lang="en-US" sz="3200" dirty="0">
                <a:solidFill>
                  <a:srgbClr val="FFFF00"/>
                </a:solidFill>
              </a:rPr>
              <a:t>Repeat convalescent serology in a few weeks should be positive </a:t>
            </a:r>
          </a:p>
        </p:txBody>
      </p:sp>
    </p:spTree>
    <p:extLst>
      <p:ext uri="{BB962C8B-B14F-4D97-AF65-F5344CB8AC3E}">
        <p14:creationId xmlns:p14="http://schemas.microsoft.com/office/powerpoint/2010/main" val="24415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58952"/>
          </a:xfrm>
        </p:spPr>
        <p:txBody>
          <a:bodyPr>
            <a:noAutofit/>
          </a:bodyPr>
          <a:lstStyle/>
          <a:p>
            <a:r>
              <a:rPr lang="en-US" sz="3200" dirty="0">
                <a:solidFill>
                  <a:srgbClr val="FF0000"/>
                </a:solidFill>
              </a:rPr>
              <a:t>Diagnosis</a:t>
            </a:r>
            <a:r>
              <a:rPr lang="en-US" sz="3200" dirty="0"/>
              <a:t> of Lyme Disease: </a:t>
            </a:r>
            <a:r>
              <a:rPr lang="en-US" sz="3200" dirty="0">
                <a:solidFill>
                  <a:srgbClr val="FF0000"/>
                </a:solidFill>
              </a:rPr>
              <a:t>Early Disseminated</a:t>
            </a:r>
          </a:p>
        </p:txBody>
      </p:sp>
      <p:sp>
        <p:nvSpPr>
          <p:cNvPr id="3" name="Content Placeholder 2"/>
          <p:cNvSpPr>
            <a:spLocks noGrp="1"/>
          </p:cNvSpPr>
          <p:nvPr>
            <p:ph sz="quarter" idx="1"/>
          </p:nvPr>
        </p:nvSpPr>
        <p:spPr/>
        <p:txBody>
          <a:bodyPr/>
          <a:lstStyle/>
          <a:p>
            <a:r>
              <a:rPr lang="en-US" dirty="0"/>
              <a:t>Unlike early localized, in early disseminated Lyme, </a:t>
            </a:r>
            <a:r>
              <a:rPr lang="en-US" dirty="0" err="1"/>
              <a:t>serologies</a:t>
            </a:r>
            <a:r>
              <a:rPr lang="en-US" dirty="0"/>
              <a:t> are </a:t>
            </a:r>
            <a:r>
              <a:rPr lang="en-US" i="1" dirty="0">
                <a:solidFill>
                  <a:srgbClr val="FF0000"/>
                </a:solidFill>
              </a:rPr>
              <a:t>usually positive (80-90% range) </a:t>
            </a:r>
          </a:p>
          <a:p>
            <a:endParaRPr lang="en-US" dirty="0"/>
          </a:p>
        </p:txBody>
      </p:sp>
      <p:sp>
        <p:nvSpPr>
          <p:cNvPr id="4" name="TextBox 3"/>
          <p:cNvSpPr txBox="1"/>
          <p:nvPr/>
        </p:nvSpPr>
        <p:spPr>
          <a:xfrm>
            <a:off x="838200" y="2819400"/>
            <a:ext cx="7848600" cy="35394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u="sng" dirty="0">
                <a:solidFill>
                  <a:srgbClr val="FFFF00"/>
                </a:solidFill>
              </a:rPr>
              <a:t>Early Disseminated: Lyme </a:t>
            </a:r>
            <a:r>
              <a:rPr lang="en-US" sz="3200" b="1" u="sng" dirty="0" err="1">
                <a:solidFill>
                  <a:srgbClr val="FFFF00"/>
                </a:solidFill>
              </a:rPr>
              <a:t>Carditis</a:t>
            </a:r>
            <a:endParaRPr lang="en-US" sz="3200" b="1" u="sng" dirty="0">
              <a:solidFill>
                <a:srgbClr val="FFFF00"/>
              </a:solidFill>
            </a:endParaRPr>
          </a:p>
          <a:p>
            <a:pPr marL="285750" indent="-285750">
              <a:buFont typeface="Arial" panose="020B0604020202020204" pitchFamily="34" charset="0"/>
              <a:buChar char="•"/>
            </a:pPr>
            <a:r>
              <a:rPr lang="en-US" sz="3200" dirty="0">
                <a:solidFill>
                  <a:srgbClr val="FFFF00"/>
                </a:solidFill>
              </a:rPr>
              <a:t>Consistent clinical picture</a:t>
            </a:r>
          </a:p>
          <a:p>
            <a:pPr marL="285750" indent="-285750">
              <a:buFont typeface="Arial" panose="020B0604020202020204" pitchFamily="34" charset="0"/>
              <a:buChar char="•"/>
            </a:pPr>
            <a:r>
              <a:rPr lang="en-US" sz="3200" dirty="0">
                <a:solidFill>
                  <a:srgbClr val="FFFF00"/>
                </a:solidFill>
              </a:rPr>
              <a:t>Usually accompanied by fever, headache, EM, </a:t>
            </a:r>
            <a:r>
              <a:rPr lang="en-US" sz="3200" dirty="0" err="1">
                <a:solidFill>
                  <a:srgbClr val="FFFF00"/>
                </a:solidFill>
              </a:rPr>
              <a:t>arthralgias</a:t>
            </a:r>
            <a:r>
              <a:rPr lang="en-US" sz="3200" dirty="0">
                <a:solidFill>
                  <a:srgbClr val="FFFF00"/>
                </a:solidFill>
              </a:rPr>
              <a:t> </a:t>
            </a:r>
            <a:endParaRPr lang="en-US" sz="3200" dirty="0"/>
          </a:p>
          <a:p>
            <a:pPr marL="285750" indent="-285750">
              <a:buFont typeface="Arial" panose="020B0604020202020204" pitchFamily="34" charset="0"/>
              <a:buChar char="•"/>
            </a:pPr>
            <a:r>
              <a:rPr lang="en-US" sz="3200" dirty="0">
                <a:solidFill>
                  <a:srgbClr val="FFFF00"/>
                </a:solidFill>
              </a:rPr>
              <a:t>Serology usually positive</a:t>
            </a:r>
          </a:p>
          <a:p>
            <a:pPr marL="285750" indent="-285750">
              <a:buFont typeface="Arial" panose="020B0604020202020204" pitchFamily="34" charset="0"/>
              <a:buChar char="•"/>
            </a:pPr>
            <a:r>
              <a:rPr lang="en-US" sz="3200" dirty="0">
                <a:solidFill>
                  <a:srgbClr val="FFFF00"/>
                </a:solidFill>
              </a:rPr>
              <a:t>Repeat convalescent serology in a few weeks should be positive </a:t>
            </a:r>
          </a:p>
        </p:txBody>
      </p:sp>
    </p:spTree>
    <p:extLst>
      <p:ext uri="{BB962C8B-B14F-4D97-AF65-F5344CB8AC3E}">
        <p14:creationId xmlns:p14="http://schemas.microsoft.com/office/powerpoint/2010/main" val="9445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58952"/>
          </a:xfrm>
        </p:spPr>
        <p:txBody>
          <a:bodyPr>
            <a:noAutofit/>
          </a:bodyPr>
          <a:lstStyle/>
          <a:p>
            <a:r>
              <a:rPr lang="en-US" sz="3200" dirty="0">
                <a:solidFill>
                  <a:srgbClr val="FF0000"/>
                </a:solidFill>
              </a:rPr>
              <a:t>Diagnosis</a:t>
            </a:r>
            <a:r>
              <a:rPr lang="en-US" sz="3200" dirty="0"/>
              <a:t> of Lyme Disease: </a:t>
            </a:r>
            <a:r>
              <a:rPr lang="en-US" sz="3200" dirty="0">
                <a:solidFill>
                  <a:srgbClr val="FF0000"/>
                </a:solidFill>
              </a:rPr>
              <a:t>Early Disseminated</a:t>
            </a:r>
          </a:p>
        </p:txBody>
      </p:sp>
      <p:sp>
        <p:nvSpPr>
          <p:cNvPr id="3" name="Content Placeholder 2"/>
          <p:cNvSpPr>
            <a:spLocks noGrp="1"/>
          </p:cNvSpPr>
          <p:nvPr>
            <p:ph sz="quarter" idx="1"/>
          </p:nvPr>
        </p:nvSpPr>
        <p:spPr/>
        <p:txBody>
          <a:bodyPr/>
          <a:lstStyle/>
          <a:p>
            <a:r>
              <a:rPr lang="en-US" dirty="0"/>
              <a:t>Unlike early localized, in early disseminated Lyme, </a:t>
            </a:r>
            <a:r>
              <a:rPr lang="en-US" dirty="0" err="1"/>
              <a:t>serologies</a:t>
            </a:r>
            <a:r>
              <a:rPr lang="en-US" dirty="0"/>
              <a:t> are </a:t>
            </a:r>
            <a:r>
              <a:rPr lang="en-US" i="1" dirty="0">
                <a:solidFill>
                  <a:srgbClr val="FF0000"/>
                </a:solidFill>
              </a:rPr>
              <a:t>usually positive (80-90% range) </a:t>
            </a:r>
          </a:p>
          <a:p>
            <a:endParaRPr lang="en-US" dirty="0"/>
          </a:p>
        </p:txBody>
      </p:sp>
      <p:sp>
        <p:nvSpPr>
          <p:cNvPr id="4" name="TextBox 3"/>
          <p:cNvSpPr txBox="1"/>
          <p:nvPr/>
        </p:nvSpPr>
        <p:spPr>
          <a:xfrm>
            <a:off x="664027" y="2133600"/>
            <a:ext cx="7848600" cy="440120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b="1" u="sng" dirty="0">
                <a:solidFill>
                  <a:srgbClr val="FFFF00"/>
                </a:solidFill>
              </a:rPr>
              <a:t>Early Disseminated: </a:t>
            </a:r>
            <a:r>
              <a:rPr lang="en-US" sz="2800" b="1" u="sng" dirty="0" err="1">
                <a:solidFill>
                  <a:srgbClr val="FFFF00"/>
                </a:solidFill>
              </a:rPr>
              <a:t>NeuroLyme</a:t>
            </a:r>
            <a:endParaRPr lang="en-US" sz="2800" b="1" u="sng" dirty="0">
              <a:solidFill>
                <a:srgbClr val="FFFF00"/>
              </a:solidFill>
            </a:endParaRPr>
          </a:p>
          <a:p>
            <a:pPr marL="285750" indent="-285750">
              <a:buFont typeface="Arial" panose="020B0604020202020204" pitchFamily="34" charset="0"/>
              <a:buChar char="•"/>
            </a:pPr>
            <a:r>
              <a:rPr lang="en-US" sz="2800" dirty="0">
                <a:solidFill>
                  <a:srgbClr val="FFFF00"/>
                </a:solidFill>
              </a:rPr>
              <a:t>Consistent clinical picture</a:t>
            </a:r>
          </a:p>
          <a:p>
            <a:pPr marL="285750" indent="-285750">
              <a:buFont typeface="Arial" panose="020B0604020202020204" pitchFamily="34" charset="0"/>
              <a:buChar char="•"/>
            </a:pPr>
            <a:r>
              <a:rPr lang="en-US" sz="2800" dirty="0">
                <a:solidFill>
                  <a:srgbClr val="FFFF00"/>
                </a:solidFill>
              </a:rPr>
              <a:t>Serum serology almost always positive sensitive (90</a:t>
            </a:r>
            <a:r>
              <a:rPr lang="en-US" sz="2800" baseline="30000" dirty="0">
                <a:solidFill>
                  <a:srgbClr val="FFFF00"/>
                </a:solidFill>
              </a:rPr>
              <a:t>+</a:t>
            </a:r>
            <a:r>
              <a:rPr lang="en-US" sz="2800" dirty="0">
                <a:solidFill>
                  <a:srgbClr val="FFFF00"/>
                </a:solidFill>
              </a:rPr>
              <a:t>%)</a:t>
            </a:r>
          </a:p>
          <a:p>
            <a:pPr marL="285750" indent="-285750">
              <a:buFont typeface="Arial" panose="020B0604020202020204" pitchFamily="34" charset="0"/>
              <a:buChar char="•"/>
            </a:pPr>
            <a:r>
              <a:rPr lang="en-US" sz="2800" dirty="0" smtClean="0">
                <a:solidFill>
                  <a:srgbClr val="FFFF00"/>
                </a:solidFill>
              </a:rPr>
              <a:t>Elevated index of </a:t>
            </a:r>
            <a:r>
              <a:rPr lang="en-US" sz="2800" dirty="0" err="1" smtClean="0">
                <a:solidFill>
                  <a:srgbClr val="FFFF00"/>
                </a:solidFill>
              </a:rPr>
              <a:t>CSF:serum</a:t>
            </a:r>
            <a:r>
              <a:rPr lang="en-US" sz="2800" dirty="0" smtClean="0">
                <a:solidFill>
                  <a:srgbClr val="FFFF00"/>
                </a:solidFill>
              </a:rPr>
              <a:t> </a:t>
            </a:r>
            <a:r>
              <a:rPr lang="en-US" sz="2800" dirty="0" smtClean="0">
                <a:solidFill>
                  <a:srgbClr val="FFFF00"/>
                </a:solidFill>
              </a:rPr>
              <a:t>Lyme ab </a:t>
            </a:r>
            <a:r>
              <a:rPr lang="en-US" sz="2800" dirty="0" smtClean="0">
                <a:solidFill>
                  <a:srgbClr val="FFFF00"/>
                </a:solidFill>
              </a:rPr>
              <a:t>reasonably </a:t>
            </a:r>
            <a:r>
              <a:rPr lang="en-US" sz="2800" dirty="0">
                <a:solidFill>
                  <a:srgbClr val="FFFF00"/>
                </a:solidFill>
              </a:rPr>
              <a:t>sensitive </a:t>
            </a:r>
          </a:p>
          <a:p>
            <a:pPr marL="285750" indent="-285750">
              <a:buFont typeface="Arial" panose="020B0604020202020204" pitchFamily="34" charset="0"/>
              <a:buChar char="•"/>
            </a:pPr>
            <a:r>
              <a:rPr lang="en-US" sz="2800" dirty="0">
                <a:solidFill>
                  <a:srgbClr val="FFFF00"/>
                </a:solidFill>
              </a:rPr>
              <a:t>Should have lymphocytic CSF </a:t>
            </a:r>
            <a:r>
              <a:rPr lang="en-US" sz="2800" dirty="0" err="1">
                <a:solidFill>
                  <a:srgbClr val="FFFF00"/>
                </a:solidFill>
              </a:rPr>
              <a:t>pleocytosis</a:t>
            </a:r>
            <a:r>
              <a:rPr lang="en-US" sz="2800" dirty="0">
                <a:solidFill>
                  <a:srgbClr val="FFFF00"/>
                </a:solidFill>
              </a:rPr>
              <a:t> (mean 160 WBCs)</a:t>
            </a:r>
          </a:p>
          <a:p>
            <a:pPr marL="285750" indent="-285750">
              <a:buFont typeface="Arial" panose="020B0604020202020204" pitchFamily="34" charset="0"/>
              <a:buChar char="•"/>
            </a:pPr>
            <a:r>
              <a:rPr lang="en-US" sz="2800" dirty="0">
                <a:solidFill>
                  <a:srgbClr val="FFFF00"/>
                </a:solidFill>
              </a:rPr>
              <a:t>CSF PCR not </a:t>
            </a:r>
            <a:r>
              <a:rPr lang="en-US" sz="2800" dirty="0" smtClean="0">
                <a:solidFill>
                  <a:srgbClr val="FFFF00"/>
                </a:solidFill>
              </a:rPr>
              <a:t>sensitive (5-17%), </a:t>
            </a:r>
            <a:r>
              <a:rPr lang="en-US" sz="2800" dirty="0">
                <a:solidFill>
                  <a:srgbClr val="FFFF00"/>
                </a:solidFill>
              </a:rPr>
              <a:t>but quite </a:t>
            </a:r>
            <a:r>
              <a:rPr lang="en-US" sz="2800" dirty="0" smtClean="0">
                <a:solidFill>
                  <a:srgbClr val="FFFF00"/>
                </a:solidFill>
              </a:rPr>
              <a:t>specific, usually not recommended   </a:t>
            </a:r>
            <a:endParaRPr lang="en-US" sz="2800" dirty="0">
              <a:solidFill>
                <a:srgbClr val="FFFF00"/>
              </a:solidFill>
            </a:endParaRPr>
          </a:p>
        </p:txBody>
      </p:sp>
    </p:spTree>
    <p:extLst>
      <p:ext uri="{BB962C8B-B14F-4D97-AF65-F5344CB8AC3E}">
        <p14:creationId xmlns:p14="http://schemas.microsoft.com/office/powerpoint/2010/main" val="15305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58952"/>
          </a:xfrm>
        </p:spPr>
        <p:txBody>
          <a:bodyPr>
            <a:noAutofit/>
          </a:bodyPr>
          <a:lstStyle/>
          <a:p>
            <a:r>
              <a:rPr lang="en-US" sz="3200" dirty="0">
                <a:solidFill>
                  <a:srgbClr val="FF0000"/>
                </a:solidFill>
              </a:rPr>
              <a:t>Diagnosis</a:t>
            </a:r>
            <a:r>
              <a:rPr lang="en-US" sz="3200" dirty="0"/>
              <a:t> of Lyme Disease: </a:t>
            </a:r>
            <a:r>
              <a:rPr lang="en-US" sz="3200" dirty="0">
                <a:solidFill>
                  <a:srgbClr val="FF0000"/>
                </a:solidFill>
              </a:rPr>
              <a:t>Late</a:t>
            </a:r>
          </a:p>
        </p:txBody>
      </p:sp>
      <p:sp>
        <p:nvSpPr>
          <p:cNvPr id="3" name="Content Placeholder 2"/>
          <p:cNvSpPr>
            <a:spLocks noGrp="1"/>
          </p:cNvSpPr>
          <p:nvPr>
            <p:ph sz="quarter" idx="1"/>
          </p:nvPr>
        </p:nvSpPr>
        <p:spPr/>
        <p:txBody>
          <a:bodyPr/>
          <a:lstStyle/>
          <a:p>
            <a:r>
              <a:rPr lang="en-US" dirty="0" err="1"/>
              <a:t>Serologies</a:t>
            </a:r>
            <a:r>
              <a:rPr lang="en-US" dirty="0"/>
              <a:t> are nearly universally positive in late Lyme disease</a:t>
            </a:r>
          </a:p>
          <a:p>
            <a:r>
              <a:rPr lang="en-US" i="1" dirty="0">
                <a:solidFill>
                  <a:srgbClr val="FF0000"/>
                </a:solidFill>
              </a:rPr>
              <a:t>A negative Lyme serology nearly-excludes the diagnosis</a:t>
            </a:r>
          </a:p>
          <a:p>
            <a:endParaRPr lang="en-US" dirty="0"/>
          </a:p>
        </p:txBody>
      </p:sp>
      <p:sp>
        <p:nvSpPr>
          <p:cNvPr id="4" name="TextBox 3"/>
          <p:cNvSpPr txBox="1"/>
          <p:nvPr/>
        </p:nvSpPr>
        <p:spPr>
          <a:xfrm>
            <a:off x="7543800" y="563880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25952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1" y="230641"/>
            <a:ext cx="8458200" cy="3045959"/>
            <a:chOff x="381000" y="304800"/>
            <a:chExt cx="8677275" cy="3045959"/>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6772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04800"/>
              <a:ext cx="1318901"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090" y="3150734"/>
              <a:ext cx="25241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2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6825" r="33730" b="22285"/>
          <a:stretch/>
        </p:blipFill>
        <p:spPr bwMode="auto">
          <a:xfrm>
            <a:off x="511870" y="3657599"/>
            <a:ext cx="7785940" cy="23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04800" y="3334433"/>
            <a:ext cx="4724400" cy="1770967"/>
            <a:chOff x="304800" y="3334433"/>
            <a:chExt cx="4724400" cy="1770967"/>
          </a:xfrm>
        </p:grpSpPr>
        <p:sp>
          <p:nvSpPr>
            <p:cNvPr id="3" name="Oval 2"/>
            <p:cNvSpPr/>
            <p:nvPr/>
          </p:nvSpPr>
          <p:spPr>
            <a:xfrm>
              <a:off x="4572000" y="4648200"/>
              <a:ext cx="4572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8192846">
              <a:off x="3569502" y="3375651"/>
              <a:ext cx="457200" cy="18123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3334433"/>
              <a:ext cx="364284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a:solidFill>
                    <a:schemeClr val="bg1">
                      <a:lumMod val="95000"/>
                    </a:schemeClr>
                  </a:solidFill>
                </a:rPr>
                <a:t>Early localized: serology sensitivities are not good </a:t>
              </a:r>
            </a:p>
          </p:txBody>
        </p:sp>
      </p:grpSp>
      <p:grpSp>
        <p:nvGrpSpPr>
          <p:cNvPr id="11" name="Group 10"/>
          <p:cNvGrpSpPr/>
          <p:nvPr/>
        </p:nvGrpSpPr>
        <p:grpSpPr>
          <a:xfrm>
            <a:off x="754620" y="3594188"/>
            <a:ext cx="4278086" cy="2044612"/>
            <a:chOff x="751114" y="3334433"/>
            <a:chExt cx="4278086" cy="2044612"/>
          </a:xfrm>
        </p:grpSpPr>
        <p:sp>
          <p:nvSpPr>
            <p:cNvPr id="12" name="Oval 11"/>
            <p:cNvSpPr/>
            <p:nvPr/>
          </p:nvSpPr>
          <p:spPr>
            <a:xfrm>
              <a:off x="4572000" y="4921845"/>
              <a:ext cx="4572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853790">
              <a:off x="4024722" y="3717626"/>
              <a:ext cx="457200" cy="13293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1114" y="3334433"/>
              <a:ext cx="364284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a:solidFill>
                    <a:schemeClr val="bg1">
                      <a:lumMod val="95000"/>
                    </a:schemeClr>
                  </a:solidFill>
                </a:rPr>
                <a:t>Early disseminated: serology sensitivities are pretty good </a:t>
              </a:r>
            </a:p>
          </p:txBody>
        </p:sp>
      </p:grpSp>
      <p:grpSp>
        <p:nvGrpSpPr>
          <p:cNvPr id="15" name="Group 14"/>
          <p:cNvGrpSpPr/>
          <p:nvPr/>
        </p:nvGrpSpPr>
        <p:grpSpPr>
          <a:xfrm>
            <a:off x="3211286" y="4230469"/>
            <a:ext cx="3795240" cy="1757743"/>
            <a:chOff x="1233960" y="3347657"/>
            <a:chExt cx="3795240" cy="1757743"/>
          </a:xfrm>
        </p:grpSpPr>
        <p:sp>
          <p:nvSpPr>
            <p:cNvPr id="16" name="Oval 15"/>
            <p:cNvSpPr/>
            <p:nvPr/>
          </p:nvSpPr>
          <p:spPr>
            <a:xfrm>
              <a:off x="4572000" y="4648200"/>
              <a:ext cx="4572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427324">
              <a:off x="3766465" y="3566508"/>
              <a:ext cx="457200" cy="149839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33960" y="3347657"/>
              <a:ext cx="364284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a:solidFill>
                    <a:schemeClr val="bg1">
                      <a:lumMod val="95000"/>
                    </a:schemeClr>
                  </a:solidFill>
                </a:rPr>
                <a:t>Late disease: serology sensitivities VERY good </a:t>
              </a:r>
            </a:p>
          </p:txBody>
        </p:sp>
      </p:grpSp>
      <p:sp>
        <p:nvSpPr>
          <p:cNvPr id="7" name="TextBox 6"/>
          <p:cNvSpPr txBox="1"/>
          <p:nvPr/>
        </p:nvSpPr>
        <p:spPr>
          <a:xfrm>
            <a:off x="3733800" y="1143000"/>
            <a:ext cx="1600200" cy="369332"/>
          </a:xfrm>
          <a:prstGeom prst="rect">
            <a:avLst/>
          </a:prstGeom>
          <a:noFill/>
        </p:spPr>
        <p:txBody>
          <a:bodyPr wrap="square" rtlCol="0">
            <a:spAutoFit/>
          </a:bodyPr>
          <a:lstStyle/>
          <a:p>
            <a:r>
              <a:rPr lang="en-US" dirty="0">
                <a:hlinkClick r:id="rId7"/>
              </a:rPr>
              <a:t>Study here</a:t>
            </a:r>
            <a:endParaRPr lang="en-US" dirty="0"/>
          </a:p>
        </p:txBody>
      </p:sp>
      <p:sp>
        <p:nvSpPr>
          <p:cNvPr id="20" name="TextBox 19"/>
          <p:cNvSpPr txBox="1"/>
          <p:nvPr/>
        </p:nvSpPr>
        <p:spPr>
          <a:xfrm>
            <a:off x="68820" y="124638"/>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8" action="ppaction://hlinksldjump"/>
              </a:rPr>
              <a:t>Return to Outline</a:t>
            </a:r>
            <a:endParaRPr lang="en-US" dirty="0"/>
          </a:p>
        </p:txBody>
      </p:sp>
    </p:spTree>
    <p:extLst>
      <p:ext uri="{BB962C8B-B14F-4D97-AF65-F5344CB8AC3E}">
        <p14:creationId xmlns:p14="http://schemas.microsoft.com/office/powerpoint/2010/main" val="28367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Treatment of Lyme </a:t>
            </a:r>
            <a:r>
              <a:rPr lang="en-US" dirty="0" smtClean="0"/>
              <a:t>Disease </a:t>
            </a:r>
            <a:br>
              <a:rPr lang="en-US" dirty="0" smtClean="0"/>
            </a:br>
            <a:r>
              <a:rPr lang="en-US" dirty="0" smtClean="0"/>
              <a:t>(IDSA Guidelines updated 2021)</a:t>
            </a:r>
            <a:endParaRPr lang="en-US" dirty="0"/>
          </a:p>
        </p:txBody>
      </p:sp>
      <p:sp>
        <p:nvSpPr>
          <p:cNvPr id="3" name="Content Placeholder 2"/>
          <p:cNvSpPr>
            <a:spLocks noGrp="1"/>
          </p:cNvSpPr>
          <p:nvPr>
            <p:ph sz="quarter" idx="1"/>
          </p:nvPr>
        </p:nvSpPr>
        <p:spPr/>
        <p:txBody>
          <a:bodyPr/>
          <a:lstStyle/>
          <a:p>
            <a:r>
              <a:rPr lang="en-US" dirty="0"/>
              <a:t>IDSA guidelines (</a:t>
            </a:r>
            <a:r>
              <a:rPr lang="en-US" dirty="0" smtClean="0"/>
              <a:t>2021) </a:t>
            </a:r>
            <a:r>
              <a:rPr lang="en-US" dirty="0" smtClean="0">
                <a:hlinkClick r:id="rId2"/>
              </a:rPr>
              <a:t>exist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10 days of doxycycline for most early cases! </a:t>
            </a:r>
            <a:endParaRPr lang="en-US" dirty="0"/>
          </a:p>
        </p:txBody>
      </p:sp>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pic>
        <p:nvPicPr>
          <p:cNvPr id="7" name="Picture 6">
            <a:extLst>
              <a:ext uri="{FF2B5EF4-FFF2-40B4-BE49-F238E27FC236}">
                <a16:creationId xmlns:a16="http://schemas.microsoft.com/office/drawing/2014/main" id="{DE680D7A-396E-4938-9E35-916A964F9D5F}"/>
              </a:ext>
            </a:extLst>
          </p:cNvPr>
          <p:cNvPicPr>
            <a:picLocks noChangeAspect="1"/>
          </p:cNvPicPr>
          <p:nvPr/>
        </p:nvPicPr>
        <p:blipFill>
          <a:blip r:embed="rId4"/>
          <a:stretch>
            <a:fillRect/>
          </a:stretch>
        </p:blipFill>
        <p:spPr>
          <a:xfrm>
            <a:off x="242455" y="2057400"/>
            <a:ext cx="8792706" cy="3505200"/>
          </a:xfrm>
          <a:prstGeom prst="rect">
            <a:avLst/>
          </a:prstGeom>
        </p:spPr>
      </p:pic>
    </p:spTree>
    <p:extLst>
      <p:ext uri="{BB962C8B-B14F-4D97-AF65-F5344CB8AC3E}">
        <p14:creationId xmlns:p14="http://schemas.microsoft.com/office/powerpoint/2010/main" val="267643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Lyme Disease</a:t>
            </a:r>
          </a:p>
        </p:txBody>
      </p:sp>
      <p:sp>
        <p:nvSpPr>
          <p:cNvPr id="3" name="Content Placeholder 2"/>
          <p:cNvSpPr>
            <a:spLocks noGrp="1"/>
          </p:cNvSpPr>
          <p:nvPr>
            <p:ph sz="quarter" idx="1"/>
          </p:nvPr>
        </p:nvSpPr>
        <p:spPr/>
        <p:txBody>
          <a:bodyPr/>
          <a:lstStyle/>
          <a:p>
            <a:r>
              <a:rPr lang="en-US" dirty="0"/>
              <a:t>Alternative agents (for allergies or pregnancy) include amoxicillin and cefuroxime</a:t>
            </a:r>
          </a:p>
          <a:p>
            <a:r>
              <a:rPr lang="en-US" dirty="0"/>
              <a:t>Short (1o day) vs longer (20 day) treatment for EM have similar outcomes from </a:t>
            </a:r>
            <a:r>
              <a:rPr lang="en-US" dirty="0">
                <a:hlinkClick r:id="rId2"/>
              </a:rPr>
              <a:t>this study</a:t>
            </a: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25022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Post-Lyme Disease Syndrome</a:t>
            </a:r>
          </a:p>
        </p:txBody>
      </p:sp>
      <p:sp>
        <p:nvSpPr>
          <p:cNvPr id="3" name="Content Placeholder 2"/>
          <p:cNvSpPr>
            <a:spLocks noGrp="1"/>
          </p:cNvSpPr>
          <p:nvPr>
            <p:ph sz="quarter" idx="1"/>
          </p:nvPr>
        </p:nvSpPr>
        <p:spPr/>
        <p:txBody>
          <a:bodyPr>
            <a:normAutofit fontScale="92500"/>
          </a:bodyPr>
          <a:lstStyle/>
          <a:p>
            <a:r>
              <a:rPr lang="en-US" dirty="0"/>
              <a:t>After treatment for Lyme disease, a minority of patients (&lt;10%) will have ongoing symptoms such as headache, fatigue, cognitive disability, and </a:t>
            </a:r>
            <a:r>
              <a:rPr lang="en-US" dirty="0" err="1"/>
              <a:t>myalgias</a:t>
            </a:r>
            <a:r>
              <a:rPr lang="en-US" dirty="0"/>
              <a:t>/</a:t>
            </a:r>
            <a:r>
              <a:rPr lang="en-US" dirty="0" err="1"/>
              <a:t>arthralgias</a:t>
            </a:r>
            <a:endParaRPr lang="en-US" dirty="0"/>
          </a:p>
          <a:p>
            <a:r>
              <a:rPr lang="en-US" dirty="0"/>
              <a:t>This is termed Post-Lyme Disease Syndrome (PLDS)</a:t>
            </a:r>
          </a:p>
          <a:p>
            <a:r>
              <a:rPr lang="en-US" dirty="0"/>
              <a:t>The etiology is not well-established </a:t>
            </a:r>
          </a:p>
          <a:p>
            <a:r>
              <a:rPr lang="en-US" dirty="0"/>
              <a:t>However, extensive search for ongoing, active disease has been negative</a:t>
            </a:r>
          </a:p>
          <a:p>
            <a:r>
              <a:rPr lang="en-US" dirty="0"/>
              <a:t>Unfortunately, there is much </a:t>
            </a:r>
            <a:r>
              <a:rPr lang="en-US" b="1" i="1" dirty="0">
                <a:solidFill>
                  <a:srgbClr val="FF0000"/>
                </a:solidFill>
              </a:rPr>
              <a:t>misinformation</a:t>
            </a:r>
            <a:r>
              <a:rPr lang="en-US" dirty="0">
                <a:solidFill>
                  <a:srgbClr val="FF0000"/>
                </a:solidFill>
              </a:rPr>
              <a:t> </a:t>
            </a:r>
            <a:r>
              <a:rPr lang="en-US" dirty="0"/>
              <a:t>that such symptoms represent ongoing “Chronic Lyme Disease,” and require long courses of antibiotics</a:t>
            </a:r>
          </a:p>
          <a:p>
            <a:pPr lvl="1"/>
            <a:r>
              <a:rPr lang="en-US" dirty="0"/>
              <a:t>This is not recommended  </a:t>
            </a:r>
          </a:p>
          <a:p>
            <a:pPr marL="0" indent="0">
              <a:buNone/>
            </a:pP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134119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sz="quarter" idx="1"/>
          </p:nvPr>
        </p:nvSpPr>
        <p:spPr/>
        <p:txBody>
          <a:bodyPr/>
          <a:lstStyle/>
          <a:p>
            <a:r>
              <a:rPr lang="en-US" sz="2800" b="1" dirty="0">
                <a:solidFill>
                  <a:srgbClr val="00B0F0"/>
                </a:solidFill>
              </a:rPr>
              <a:t>Introduction</a:t>
            </a:r>
            <a:r>
              <a:rPr lang="en-US" sz="2800" b="1" dirty="0"/>
              <a:t> </a:t>
            </a:r>
          </a:p>
          <a:p>
            <a:r>
              <a:rPr lang="en-US" dirty="0"/>
              <a:t>Lyme Disease</a:t>
            </a:r>
          </a:p>
          <a:p>
            <a:r>
              <a:rPr lang="en-US" dirty="0" err="1"/>
              <a:t>Anaplasma</a:t>
            </a:r>
            <a:r>
              <a:rPr lang="en-US" dirty="0"/>
              <a:t>/</a:t>
            </a:r>
            <a:r>
              <a:rPr lang="en-US" dirty="0" err="1"/>
              <a:t>Ehrlichia</a:t>
            </a:r>
            <a:r>
              <a:rPr lang="en-US" dirty="0"/>
              <a:t> </a:t>
            </a:r>
          </a:p>
          <a:p>
            <a:r>
              <a:rPr lang="en-US" dirty="0"/>
              <a:t>Babesia </a:t>
            </a:r>
          </a:p>
          <a:p>
            <a:r>
              <a:rPr lang="en-US" dirty="0"/>
              <a:t>Assorted other TBI’s</a:t>
            </a:r>
          </a:p>
          <a:p>
            <a:pPr marL="0" indent="0">
              <a:buNone/>
            </a:pP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3259896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Want to </a:t>
            </a:r>
            <a:r>
              <a:rPr lang="en-US" sz="2800" b="1" dirty="0">
                <a:solidFill>
                  <a:srgbClr val="FF0000"/>
                </a:solidFill>
              </a:rPr>
              <a:t>learn more </a:t>
            </a:r>
            <a:r>
              <a:rPr lang="en-US" sz="2800" dirty="0"/>
              <a:t>about the </a:t>
            </a:r>
            <a:br>
              <a:rPr lang="en-US" sz="2800" dirty="0"/>
            </a:br>
            <a:r>
              <a:rPr lang="en-US" sz="2800" dirty="0"/>
              <a:t>“Chronic Lyme Disease” issue?</a:t>
            </a:r>
          </a:p>
        </p:txBody>
      </p:sp>
      <p:sp>
        <p:nvSpPr>
          <p:cNvPr id="3" name="Content Placeholder 2"/>
          <p:cNvSpPr>
            <a:spLocks noGrp="1"/>
          </p:cNvSpPr>
          <p:nvPr>
            <p:ph sz="quarter" idx="1"/>
          </p:nvPr>
        </p:nvSpPr>
        <p:spPr>
          <a:xfrm>
            <a:off x="301752" y="1527048"/>
            <a:ext cx="8503920" cy="4873752"/>
          </a:xfrm>
        </p:spPr>
        <p:txBody>
          <a:bodyPr>
            <a:normAutofit fontScale="85000" lnSpcReduction="20000"/>
          </a:bodyPr>
          <a:lstStyle/>
          <a:p>
            <a:r>
              <a:rPr lang="en-US" dirty="0">
                <a:hlinkClick r:id="rId2"/>
              </a:rPr>
              <a:t>MMWR Report </a:t>
            </a:r>
            <a:r>
              <a:rPr lang="en-US" dirty="0"/>
              <a:t>on serious complication from “CLD treatment”</a:t>
            </a:r>
          </a:p>
          <a:p>
            <a:r>
              <a:rPr lang="en-US" dirty="0">
                <a:hlinkClick r:id="rId3"/>
              </a:rPr>
              <a:t>Review </a:t>
            </a:r>
            <a:r>
              <a:rPr lang="en-US" dirty="0"/>
              <a:t>of unorthodox treatments used for CLD</a:t>
            </a:r>
          </a:p>
          <a:p>
            <a:r>
              <a:rPr lang="en-US" dirty="0"/>
              <a:t>General excellent </a:t>
            </a:r>
            <a:r>
              <a:rPr lang="en-US" dirty="0">
                <a:hlinkClick r:id="rId4"/>
              </a:rPr>
              <a:t>review </a:t>
            </a:r>
            <a:r>
              <a:rPr lang="en-US" dirty="0"/>
              <a:t>of problems with CLD</a:t>
            </a:r>
          </a:p>
          <a:p>
            <a:r>
              <a:rPr lang="en-US" dirty="0">
                <a:hlinkClick r:id="rId5"/>
              </a:rPr>
              <a:t>Cases of cancer </a:t>
            </a:r>
            <a:r>
              <a:rPr lang="en-US" dirty="0"/>
              <a:t>misdiagnosed as CLD</a:t>
            </a:r>
          </a:p>
          <a:p>
            <a:r>
              <a:rPr lang="en-US" dirty="0">
                <a:hlinkClick r:id="rId6"/>
              </a:rPr>
              <a:t>Differentiating </a:t>
            </a:r>
            <a:r>
              <a:rPr lang="en-US" dirty="0"/>
              <a:t>re-infection from “failed therapy”</a:t>
            </a:r>
          </a:p>
          <a:p>
            <a:r>
              <a:rPr lang="en-US" dirty="0"/>
              <a:t>NEJM critical </a:t>
            </a:r>
            <a:r>
              <a:rPr lang="en-US" dirty="0">
                <a:hlinkClick r:id="rId7"/>
              </a:rPr>
              <a:t>appraisal </a:t>
            </a:r>
            <a:r>
              <a:rPr lang="en-US" dirty="0"/>
              <a:t>of CLD</a:t>
            </a:r>
          </a:p>
          <a:p>
            <a:r>
              <a:rPr lang="en-US" dirty="0"/>
              <a:t>Is there validity to the “</a:t>
            </a:r>
            <a:r>
              <a:rPr lang="en-US" dirty="0">
                <a:hlinkClick r:id="rId8"/>
              </a:rPr>
              <a:t>round body</a:t>
            </a:r>
            <a:r>
              <a:rPr lang="en-US" dirty="0"/>
              <a:t>” idea?</a:t>
            </a:r>
          </a:p>
          <a:p>
            <a:r>
              <a:rPr lang="en-US" dirty="0"/>
              <a:t>Does </a:t>
            </a:r>
            <a:r>
              <a:rPr lang="en-US" dirty="0">
                <a:hlinkClick r:id="rId9"/>
              </a:rPr>
              <a:t>12 weeks of extra antibiotics </a:t>
            </a:r>
            <a:r>
              <a:rPr lang="en-US" dirty="0"/>
              <a:t>work for post-Lyme disease symptoms? </a:t>
            </a:r>
          </a:p>
          <a:p>
            <a:r>
              <a:rPr lang="en-US" dirty="0"/>
              <a:t>ILADS is a prominent “alternative” group that, in the opinion of the authors, offers significant </a:t>
            </a:r>
            <a:r>
              <a:rPr lang="en-US" dirty="0">
                <a:hlinkClick r:id="rId10"/>
              </a:rPr>
              <a:t>misinformation </a:t>
            </a:r>
            <a:r>
              <a:rPr lang="en-US" dirty="0"/>
              <a:t>on Lyme and “chronic Lyme disease” and supports highly non-evidence based therapies that offer little benefit but evidence of harm</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11" action="ppaction://hlinksldjump"/>
              </a:rPr>
              <a:t>Return to Outline</a:t>
            </a:r>
            <a:endParaRPr lang="en-US" dirty="0"/>
          </a:p>
        </p:txBody>
      </p:sp>
    </p:spTree>
    <p:extLst>
      <p:ext uri="{BB962C8B-B14F-4D97-AF65-F5344CB8AC3E}">
        <p14:creationId xmlns:p14="http://schemas.microsoft.com/office/powerpoint/2010/main" val="4195302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on the “Chronic Lyme Issue”</a:t>
            </a:r>
          </a:p>
        </p:txBody>
      </p:sp>
      <p:sp>
        <p:nvSpPr>
          <p:cNvPr id="3" name="Content Placeholder 2"/>
          <p:cNvSpPr>
            <a:spLocks noGrp="1"/>
          </p:cNvSpPr>
          <p:nvPr>
            <p:ph sz="quarter" idx="1"/>
          </p:nvPr>
        </p:nvSpPr>
        <p:spPr/>
        <p:txBody>
          <a:bodyPr/>
          <a:lstStyle/>
          <a:p>
            <a:r>
              <a:rPr lang="en-US" dirty="0"/>
              <a:t>“Even if CLD lacks biological legitimacy, its importance as a phenomenon can be monumental to the individual patient. This is because many if not most patients who believe they have this condition are suffering, in many cases for years. Many have undergone frustrating, expensive, and ultimately fruitless medical evaluations, and many have become quite disaffected with a medical system that has failed to provide answers, let alone relief.”</a:t>
            </a:r>
          </a:p>
          <a:p>
            <a:endParaRPr lang="en-US" dirty="0"/>
          </a:p>
        </p:txBody>
      </p:sp>
      <p:sp>
        <p:nvSpPr>
          <p:cNvPr id="4" name="Rectangle 3"/>
          <p:cNvSpPr/>
          <p:nvPr/>
        </p:nvSpPr>
        <p:spPr>
          <a:xfrm>
            <a:off x="3657600" y="5671066"/>
            <a:ext cx="6172200" cy="369332"/>
          </a:xfrm>
          <a:prstGeom prst="rect">
            <a:avLst/>
          </a:prstGeom>
        </p:spPr>
        <p:txBody>
          <a:bodyPr wrap="square">
            <a:spAutoFit/>
          </a:bodyPr>
          <a:lstStyle/>
          <a:p>
            <a:r>
              <a:rPr lang="en-US" dirty="0">
                <a:solidFill>
                  <a:srgbClr val="FFFF00"/>
                </a:solidFill>
                <a:hlinkClick r:id="rId2"/>
              </a:rPr>
              <a:t>Lantos. “Chronic Lyme Disease”. IDCNA 2015</a:t>
            </a:r>
            <a:endParaRPr lang="en-US" dirty="0">
              <a:solidFill>
                <a:srgbClr val="FFFF00"/>
              </a:solidFill>
            </a:endParaRPr>
          </a:p>
        </p:txBody>
      </p:sp>
    </p:spTree>
    <p:extLst>
      <p:ext uri="{BB962C8B-B14F-4D97-AF65-F5344CB8AC3E}">
        <p14:creationId xmlns:p14="http://schemas.microsoft.com/office/powerpoint/2010/main" val="1561418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sz="quarter" idx="1"/>
          </p:nvPr>
        </p:nvSpPr>
        <p:spPr/>
        <p:txBody>
          <a:bodyPr/>
          <a:lstStyle/>
          <a:p>
            <a:r>
              <a:rPr lang="en-US" sz="2800" dirty="0"/>
              <a:t>Introduction</a:t>
            </a:r>
            <a:r>
              <a:rPr lang="en-US" sz="2800" b="1" dirty="0"/>
              <a:t> </a:t>
            </a:r>
          </a:p>
          <a:p>
            <a:r>
              <a:rPr lang="en-US" dirty="0"/>
              <a:t>Lyme Disease</a:t>
            </a:r>
          </a:p>
          <a:p>
            <a:r>
              <a:rPr lang="en-US" b="1" dirty="0" err="1">
                <a:solidFill>
                  <a:srgbClr val="00B0F0"/>
                </a:solidFill>
              </a:rPr>
              <a:t>Anaplasma</a:t>
            </a:r>
            <a:r>
              <a:rPr lang="en-US" b="1" dirty="0">
                <a:solidFill>
                  <a:srgbClr val="00B0F0"/>
                </a:solidFill>
              </a:rPr>
              <a:t>/</a:t>
            </a:r>
            <a:r>
              <a:rPr lang="en-US" b="1" dirty="0" err="1">
                <a:solidFill>
                  <a:srgbClr val="00B0F0"/>
                </a:solidFill>
              </a:rPr>
              <a:t>Ehrlichia</a:t>
            </a:r>
            <a:r>
              <a:rPr lang="en-US" dirty="0"/>
              <a:t> </a:t>
            </a:r>
          </a:p>
          <a:p>
            <a:r>
              <a:rPr lang="en-US" dirty="0"/>
              <a:t>Babesia </a:t>
            </a:r>
          </a:p>
          <a:p>
            <a:r>
              <a:rPr lang="en-US" dirty="0"/>
              <a:t>Assorted other TBI’s</a:t>
            </a:r>
          </a:p>
          <a:p>
            <a:pPr marL="0" indent="0">
              <a:buNone/>
            </a:pP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265044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Anaplasma</a:t>
            </a:r>
            <a:r>
              <a:rPr lang="en-US" dirty="0"/>
              <a:t>/</a:t>
            </a:r>
            <a:r>
              <a:rPr lang="en-US" dirty="0" err="1"/>
              <a:t>Ehrlichia</a:t>
            </a:r>
            <a:endParaRPr lang="en-US" dirty="0"/>
          </a:p>
        </p:txBody>
      </p:sp>
      <p:sp>
        <p:nvSpPr>
          <p:cNvPr id="3" name="Content Placeholder 2"/>
          <p:cNvSpPr>
            <a:spLocks noGrp="1"/>
          </p:cNvSpPr>
          <p:nvPr>
            <p:ph sz="quarter" idx="1"/>
          </p:nvPr>
        </p:nvSpPr>
        <p:spPr>
          <a:xfrm>
            <a:off x="301752" y="1527048"/>
            <a:ext cx="6327648" cy="4572000"/>
          </a:xfrm>
        </p:spPr>
        <p:txBody>
          <a:bodyPr>
            <a:normAutofit fontScale="92500" lnSpcReduction="10000"/>
          </a:bodyPr>
          <a:lstStyle/>
          <a:p>
            <a:r>
              <a:rPr lang="en-US" dirty="0"/>
              <a:t>Obligate intracellular bacteria that live within vacuoles in leukocytes</a:t>
            </a:r>
          </a:p>
          <a:p>
            <a:pPr lvl="1"/>
            <a:r>
              <a:rPr lang="en-US" dirty="0"/>
              <a:t>Anaplasma: lives in neutrophils</a:t>
            </a:r>
          </a:p>
          <a:p>
            <a:pPr lvl="1"/>
            <a:r>
              <a:rPr lang="en-US" dirty="0" err="1"/>
              <a:t>Ehrlichia</a:t>
            </a:r>
            <a:r>
              <a:rPr lang="en-US" dirty="0"/>
              <a:t>: lives in monocytes</a:t>
            </a:r>
          </a:p>
          <a:p>
            <a:r>
              <a:rPr lang="en-US" dirty="0"/>
              <a:t>They cause a near-identical clinical syndrome</a:t>
            </a:r>
          </a:p>
          <a:p>
            <a:pPr lvl="1"/>
            <a:r>
              <a:rPr lang="en-US" dirty="0" err="1"/>
              <a:t>Ehrlichia</a:t>
            </a:r>
            <a:r>
              <a:rPr lang="en-US" dirty="0"/>
              <a:t> a bit worse / more dangerous</a:t>
            </a:r>
          </a:p>
          <a:p>
            <a:r>
              <a:rPr lang="en-US" dirty="0"/>
              <a:t>Anaplasma is spread by the same tick as Lyme</a:t>
            </a:r>
          </a:p>
          <a:p>
            <a:r>
              <a:rPr lang="en-US" dirty="0" err="1"/>
              <a:t>Ehrlichia</a:t>
            </a:r>
            <a:r>
              <a:rPr lang="en-US" dirty="0"/>
              <a:t> is spread by a different tick (and hence is in a different geographic area) </a:t>
            </a:r>
          </a:p>
        </p:txBody>
      </p:sp>
      <p:pic>
        <p:nvPicPr>
          <p:cNvPr id="4" name="Picture 4" descr="PBS_WG_1000x_38 - Version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871546"/>
            <a:ext cx="4953000" cy="380135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31940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50000" y="50000"/>
                                    </p:animScale>
                                  </p:childTnLst>
                                </p:cTn>
                              </p:par>
                              <p:par>
                                <p:cTn id="7" presetID="42" presetClass="path" presetSubtype="0" accel="50000" decel="50000" fill="hold" nodeType="withEffect">
                                  <p:stCondLst>
                                    <p:cond delay="0"/>
                                  </p:stCondLst>
                                  <p:childTnLst>
                                    <p:animMotion origin="layout" path="M 0 -1.11111E-6 L 0.34583 -0.1993 " pathEditMode="relative" rAng="0" ptsTypes="AA">
                                      <p:cBhvr>
                                        <p:cTn id="8" dur="2000" fill="hold"/>
                                        <p:tgtEl>
                                          <p:spTgt spid="4"/>
                                        </p:tgtEl>
                                        <p:attrNameLst>
                                          <p:attrName>ppt_x</p:attrName>
                                          <p:attrName>ppt_y</p:attrName>
                                        </p:attrNameLst>
                                      </p:cBhvr>
                                      <p:rCtr x="17292" y="-997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07507"/>
            <a:ext cx="7543800" cy="58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67538" y="5943600"/>
            <a:ext cx="1490662" cy="381000"/>
          </a:xfrm>
          <a:prstGeom prst="rect">
            <a:avLst/>
          </a:prstGeom>
          <a:noFill/>
        </p:spPr>
        <p:txBody>
          <a:bodyPr wrap="square" rtlCol="0">
            <a:spAutoFit/>
          </a:bodyPr>
          <a:lstStyle/>
          <a:p>
            <a:r>
              <a:rPr lang="en-US" dirty="0"/>
              <a:t>cdc.gov</a:t>
            </a:r>
          </a:p>
        </p:txBody>
      </p:sp>
      <p:pic>
        <p:nvPicPr>
          <p:cNvPr id="1026" name="Picture 2">
            <a:extLst>
              <a:ext uri="{FF2B5EF4-FFF2-40B4-BE49-F238E27FC236}">
                <a16:creationId xmlns:a16="http://schemas.microsoft.com/office/drawing/2014/main" id="{3A4A2216-8A2B-415A-A38B-A259AE411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5087"/>
            <a:ext cx="7620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750" y="4385608"/>
            <a:ext cx="7791450" cy="1938992"/>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dirty="0">
                <a:solidFill>
                  <a:schemeClr val="tx1"/>
                </a:solidFill>
              </a:rPr>
              <a:t>Anaplasma:</a:t>
            </a:r>
          </a:p>
          <a:p>
            <a:pPr algn="ctr"/>
            <a:r>
              <a:rPr lang="en-US" sz="4000" dirty="0">
                <a:solidFill>
                  <a:schemeClr val="tx1"/>
                </a:solidFill>
              </a:rPr>
              <a:t>Found where Lyme is </a:t>
            </a:r>
          </a:p>
          <a:p>
            <a:pPr algn="ctr"/>
            <a:r>
              <a:rPr lang="en-US" sz="4000" dirty="0">
                <a:solidFill>
                  <a:schemeClr val="tx1"/>
                </a:solidFill>
              </a:rPr>
              <a:t>(upper </a:t>
            </a:r>
            <a:r>
              <a:rPr lang="en-US" sz="4000" dirty="0">
                <a:solidFill>
                  <a:schemeClr val="tx1"/>
                </a:solidFill>
              </a:rPr>
              <a:t>M</a:t>
            </a:r>
            <a:r>
              <a:rPr lang="en-US" sz="4000" dirty="0" smtClean="0">
                <a:solidFill>
                  <a:schemeClr val="tx1"/>
                </a:solidFill>
              </a:rPr>
              <a:t>idwest </a:t>
            </a:r>
            <a:r>
              <a:rPr lang="en-US" sz="4000" dirty="0">
                <a:solidFill>
                  <a:schemeClr val="tx1"/>
                </a:solidFill>
              </a:rPr>
              <a:t>and NE)</a:t>
            </a:r>
          </a:p>
        </p:txBody>
      </p:sp>
      <p:sp>
        <p:nvSpPr>
          <p:cNvPr id="2" name="TextBox 1">
            <a:extLst>
              <a:ext uri="{FF2B5EF4-FFF2-40B4-BE49-F238E27FC236}">
                <a16:creationId xmlns:a16="http://schemas.microsoft.com/office/drawing/2014/main" id="{42FB2A89-A305-445C-8DB8-D5011127577F}"/>
              </a:ext>
            </a:extLst>
          </p:cNvPr>
          <p:cNvSpPr txBox="1"/>
          <p:nvPr/>
        </p:nvSpPr>
        <p:spPr>
          <a:xfrm>
            <a:off x="1143000" y="356007"/>
            <a:ext cx="7391400" cy="646331"/>
          </a:xfrm>
          <a:prstGeom prst="rect">
            <a:avLst/>
          </a:prstGeom>
          <a:solidFill>
            <a:schemeClr val="bg1"/>
          </a:solidFill>
        </p:spPr>
        <p:txBody>
          <a:bodyPr wrap="square" rtlCol="0">
            <a:spAutoFit/>
          </a:bodyPr>
          <a:lstStyle/>
          <a:p>
            <a:r>
              <a:rPr lang="en-US" dirty="0"/>
              <a:t>Annual reported incidence (per million population) for anaplasmosis in the United states, 2018 (NN=Not notifiable)</a:t>
            </a:r>
          </a:p>
        </p:txBody>
      </p:sp>
    </p:spTree>
    <p:extLst>
      <p:ext uri="{BB962C8B-B14F-4D97-AF65-F5344CB8AC3E}">
        <p14:creationId xmlns:p14="http://schemas.microsoft.com/office/powerpoint/2010/main" val="41047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7790"/>
            <a:ext cx="7086600" cy="603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67538" y="5943600"/>
            <a:ext cx="1490662" cy="381000"/>
          </a:xfrm>
          <a:prstGeom prst="rect">
            <a:avLst/>
          </a:prstGeom>
          <a:noFill/>
        </p:spPr>
        <p:txBody>
          <a:bodyPr wrap="square" rtlCol="0">
            <a:spAutoFit/>
          </a:bodyPr>
          <a:lstStyle/>
          <a:p>
            <a:r>
              <a:rPr lang="en-US" dirty="0"/>
              <a:t>cdc.gov</a:t>
            </a:r>
          </a:p>
        </p:txBody>
      </p:sp>
      <p:pic>
        <p:nvPicPr>
          <p:cNvPr id="2050" name="Picture 2">
            <a:extLst>
              <a:ext uri="{FF2B5EF4-FFF2-40B4-BE49-F238E27FC236}">
                <a16:creationId xmlns:a16="http://schemas.microsoft.com/office/drawing/2014/main" id="{DB1504E6-2BE9-465B-8F12-EAB714647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83204"/>
            <a:ext cx="7620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4639772"/>
            <a:ext cx="7791450" cy="1323439"/>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dirty="0" err="1">
                <a:solidFill>
                  <a:schemeClr val="tx1"/>
                </a:solidFill>
              </a:rPr>
              <a:t>Ehrlichia</a:t>
            </a:r>
            <a:r>
              <a:rPr lang="en-US" sz="4000" dirty="0">
                <a:solidFill>
                  <a:schemeClr val="tx1"/>
                </a:solidFill>
              </a:rPr>
              <a:t>:</a:t>
            </a:r>
          </a:p>
          <a:p>
            <a:pPr algn="ctr"/>
            <a:r>
              <a:rPr lang="en-US" sz="4000" dirty="0">
                <a:solidFill>
                  <a:schemeClr val="tx1"/>
                </a:solidFill>
              </a:rPr>
              <a:t>More of a </a:t>
            </a:r>
            <a:r>
              <a:rPr lang="en-US" sz="4000" dirty="0" smtClean="0">
                <a:solidFill>
                  <a:schemeClr val="tx1"/>
                </a:solidFill>
              </a:rPr>
              <a:t>Southern thing </a:t>
            </a:r>
            <a:endParaRPr lang="en-US" sz="4000" dirty="0">
              <a:solidFill>
                <a:schemeClr val="tx1"/>
              </a:solidFill>
            </a:endParaRPr>
          </a:p>
        </p:txBody>
      </p:sp>
      <p:sp>
        <p:nvSpPr>
          <p:cNvPr id="7" name="TextBox 6">
            <a:extLst>
              <a:ext uri="{FF2B5EF4-FFF2-40B4-BE49-F238E27FC236}">
                <a16:creationId xmlns:a16="http://schemas.microsoft.com/office/drawing/2014/main" id="{7B7A3896-0ADA-4005-BB52-48DB6E3634CA}"/>
              </a:ext>
            </a:extLst>
          </p:cNvPr>
          <p:cNvSpPr txBox="1"/>
          <p:nvPr/>
        </p:nvSpPr>
        <p:spPr>
          <a:xfrm>
            <a:off x="1524000" y="357392"/>
            <a:ext cx="7391400" cy="646331"/>
          </a:xfrm>
          <a:prstGeom prst="rect">
            <a:avLst/>
          </a:prstGeom>
          <a:solidFill>
            <a:schemeClr val="bg1"/>
          </a:solidFill>
        </p:spPr>
        <p:txBody>
          <a:bodyPr wrap="square" rtlCol="0">
            <a:spAutoFit/>
          </a:bodyPr>
          <a:lstStyle/>
          <a:p>
            <a:r>
              <a:rPr lang="en-US" dirty="0"/>
              <a:t>Annual reported incidence (per million population) for </a:t>
            </a:r>
            <a:r>
              <a:rPr lang="en-US" i="1" dirty="0"/>
              <a:t>E chaffeensis </a:t>
            </a:r>
            <a:r>
              <a:rPr lang="en-US" dirty="0"/>
              <a:t>in the United states, 2018 (NN=Not notifiable)</a:t>
            </a:r>
          </a:p>
        </p:txBody>
      </p:sp>
      <p:sp>
        <p:nvSpPr>
          <p:cNvPr id="5" name="TextBox 4"/>
          <p:cNvSpPr txBox="1"/>
          <p:nvPr/>
        </p:nvSpPr>
        <p:spPr>
          <a:xfrm>
            <a:off x="-42862" y="113598"/>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spTree>
    <p:extLst>
      <p:ext uri="{BB962C8B-B14F-4D97-AF65-F5344CB8AC3E}">
        <p14:creationId xmlns:p14="http://schemas.microsoft.com/office/powerpoint/2010/main" val="5321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4298294"/>
            <a:ext cx="1981200" cy="369328"/>
          </a:xfrm>
          <a:prstGeom prst="rect">
            <a:avLst/>
          </a:prstGeom>
          <a:noFill/>
        </p:spPr>
        <p:txBody>
          <a:bodyPr wrap="square" lIns="91435" tIns="45718" rIns="91435" bIns="45718" rtlCol="0">
            <a:spAutoFit/>
          </a:bodyPr>
          <a:lstStyle/>
          <a:p>
            <a:r>
              <a:rPr lang="en-US" dirty="0"/>
              <a:t>Lyme</a:t>
            </a:r>
          </a:p>
        </p:txBody>
      </p:sp>
      <p:sp>
        <p:nvSpPr>
          <p:cNvPr id="4" name="TextBox 3"/>
          <p:cNvSpPr txBox="1"/>
          <p:nvPr/>
        </p:nvSpPr>
        <p:spPr>
          <a:xfrm>
            <a:off x="6422571" y="3254829"/>
            <a:ext cx="1981200" cy="369328"/>
          </a:xfrm>
          <a:prstGeom prst="rect">
            <a:avLst/>
          </a:prstGeom>
          <a:noFill/>
        </p:spPr>
        <p:txBody>
          <a:bodyPr wrap="square" lIns="91435" tIns="45718" rIns="91435" bIns="45718" rtlCol="0">
            <a:spAutoFit/>
          </a:bodyPr>
          <a:lstStyle/>
          <a:p>
            <a:r>
              <a:rPr lang="en-US" dirty="0"/>
              <a:t>Anaplasma</a:t>
            </a:r>
          </a:p>
        </p:txBody>
      </p:sp>
      <p:sp>
        <p:nvSpPr>
          <p:cNvPr id="5" name="TextBox 4"/>
          <p:cNvSpPr txBox="1"/>
          <p:nvPr/>
        </p:nvSpPr>
        <p:spPr>
          <a:xfrm>
            <a:off x="5753100" y="3907191"/>
            <a:ext cx="1981200" cy="369328"/>
          </a:xfrm>
          <a:prstGeom prst="rect">
            <a:avLst/>
          </a:prstGeom>
          <a:noFill/>
        </p:spPr>
        <p:txBody>
          <a:bodyPr wrap="square" lIns="91435" tIns="45718" rIns="91435" bIns="45718" rtlCol="0">
            <a:spAutoFit/>
          </a:bodyPr>
          <a:lstStyle/>
          <a:p>
            <a:r>
              <a:rPr lang="en-US" dirty="0"/>
              <a:t>Babesia</a:t>
            </a:r>
          </a:p>
        </p:txBody>
      </p:sp>
      <p:sp>
        <p:nvSpPr>
          <p:cNvPr id="6" name="TextBox 5"/>
          <p:cNvSpPr txBox="1"/>
          <p:nvPr/>
        </p:nvSpPr>
        <p:spPr>
          <a:xfrm>
            <a:off x="5334000" y="2590800"/>
            <a:ext cx="1981200" cy="369328"/>
          </a:xfrm>
          <a:prstGeom prst="rect">
            <a:avLst/>
          </a:prstGeom>
          <a:noFill/>
        </p:spPr>
        <p:txBody>
          <a:bodyPr wrap="square" lIns="91435" tIns="45718" rIns="91435" bIns="45718" rtlCol="0">
            <a:spAutoFit/>
          </a:bodyPr>
          <a:lstStyle/>
          <a:p>
            <a:r>
              <a:rPr lang="en-US" dirty="0"/>
              <a:t>RMSF</a:t>
            </a:r>
          </a:p>
        </p:txBody>
      </p:sp>
      <p:sp>
        <p:nvSpPr>
          <p:cNvPr id="7" name="TextBox 6"/>
          <p:cNvSpPr txBox="1"/>
          <p:nvPr/>
        </p:nvSpPr>
        <p:spPr>
          <a:xfrm>
            <a:off x="6760029" y="1741715"/>
            <a:ext cx="1981200" cy="369328"/>
          </a:xfrm>
          <a:prstGeom prst="rect">
            <a:avLst/>
          </a:prstGeom>
          <a:noFill/>
        </p:spPr>
        <p:txBody>
          <a:bodyPr wrap="square" lIns="91435" tIns="45718" rIns="91435" bIns="45718" rtlCol="0">
            <a:spAutoFit/>
          </a:bodyPr>
          <a:lstStyle/>
          <a:p>
            <a:r>
              <a:rPr lang="en-US" dirty="0" err="1"/>
              <a:t>Ehrlichia</a:t>
            </a:r>
            <a:endParaRPr lang="en-US" dirty="0"/>
          </a:p>
        </p:txBody>
      </p:sp>
      <p:sp>
        <p:nvSpPr>
          <p:cNvPr id="8" name="TextBox 7"/>
          <p:cNvSpPr txBox="1"/>
          <p:nvPr/>
        </p:nvSpPr>
        <p:spPr>
          <a:xfrm>
            <a:off x="4898572" y="4679294"/>
            <a:ext cx="1981200" cy="369328"/>
          </a:xfrm>
          <a:prstGeom prst="rect">
            <a:avLst/>
          </a:prstGeom>
          <a:noFill/>
        </p:spPr>
        <p:txBody>
          <a:bodyPr wrap="square" lIns="91435" tIns="45718" rIns="91435" bIns="45718" rtlCol="0">
            <a:spAutoFit/>
          </a:bodyPr>
          <a:lstStyle/>
          <a:p>
            <a:r>
              <a:rPr lang="en-US" dirty="0" err="1"/>
              <a:t>Powassan</a:t>
            </a:r>
            <a:r>
              <a:rPr lang="en-US" dirty="0"/>
              <a:t> virus</a:t>
            </a:r>
          </a:p>
        </p:txBody>
      </p:sp>
      <p:sp>
        <p:nvSpPr>
          <p:cNvPr id="3" name="TextBox 2"/>
          <p:cNvSpPr txBox="1"/>
          <p:nvPr/>
        </p:nvSpPr>
        <p:spPr>
          <a:xfrm>
            <a:off x="5127173" y="1219201"/>
            <a:ext cx="1752600" cy="369328"/>
          </a:xfrm>
          <a:prstGeom prst="rect">
            <a:avLst/>
          </a:prstGeom>
          <a:noFill/>
        </p:spPr>
        <p:txBody>
          <a:bodyPr wrap="square" lIns="91435" tIns="45718" rIns="91435" bIns="45718" rtlCol="0">
            <a:spAutoFit/>
          </a:bodyPr>
          <a:lstStyle/>
          <a:p>
            <a:r>
              <a:rPr lang="en-US" dirty="0"/>
              <a:t>Tularemia</a:t>
            </a:r>
          </a:p>
        </p:txBody>
      </p:sp>
      <p:sp>
        <p:nvSpPr>
          <p:cNvPr id="10" name="TextBox 9"/>
          <p:cNvSpPr txBox="1"/>
          <p:nvPr/>
        </p:nvSpPr>
        <p:spPr>
          <a:xfrm>
            <a:off x="6743700" y="5239126"/>
            <a:ext cx="1752600" cy="369328"/>
          </a:xfrm>
          <a:prstGeom prst="rect">
            <a:avLst/>
          </a:prstGeom>
          <a:noFill/>
        </p:spPr>
        <p:txBody>
          <a:bodyPr wrap="square" lIns="91435" tIns="45718" rIns="91435" bIns="45718" rtlCol="0">
            <a:spAutoFit/>
          </a:bodyPr>
          <a:lstStyle/>
          <a:p>
            <a:r>
              <a:rPr lang="en-US" dirty="0"/>
              <a:t>STARI</a:t>
            </a:r>
          </a:p>
        </p:txBody>
      </p:sp>
      <p:sp>
        <p:nvSpPr>
          <p:cNvPr id="9" name="TextBox 8"/>
          <p:cNvSpPr txBox="1"/>
          <p:nvPr/>
        </p:nvSpPr>
        <p:spPr>
          <a:xfrm>
            <a:off x="5127174" y="5651501"/>
            <a:ext cx="2188027" cy="369328"/>
          </a:xfrm>
          <a:prstGeom prst="rect">
            <a:avLst/>
          </a:prstGeom>
          <a:noFill/>
        </p:spPr>
        <p:txBody>
          <a:bodyPr wrap="square" lIns="91435" tIns="45718" rIns="91435" bIns="45718" rtlCol="0">
            <a:spAutoFit/>
          </a:bodyPr>
          <a:lstStyle/>
          <a:p>
            <a:r>
              <a:rPr lang="en-US" dirty="0" err="1"/>
              <a:t>Borrelia</a:t>
            </a:r>
            <a:r>
              <a:rPr lang="en-US" dirty="0"/>
              <a:t> </a:t>
            </a:r>
            <a:r>
              <a:rPr lang="en-US" dirty="0" err="1"/>
              <a:t>miyamotoi</a:t>
            </a:r>
            <a:endParaRPr lang="en-US" dirty="0"/>
          </a:p>
        </p:txBody>
      </p:sp>
      <p:sp>
        <p:nvSpPr>
          <p:cNvPr id="12" name="TextBox 11"/>
          <p:cNvSpPr txBox="1"/>
          <p:nvPr/>
        </p:nvSpPr>
        <p:spPr>
          <a:xfrm>
            <a:off x="6245768" y="2476501"/>
            <a:ext cx="2188027" cy="369328"/>
          </a:xfrm>
          <a:prstGeom prst="rect">
            <a:avLst/>
          </a:prstGeom>
          <a:noFill/>
        </p:spPr>
        <p:txBody>
          <a:bodyPr wrap="square" lIns="91435" tIns="45718" rIns="91435" bIns="45718" rtlCol="0">
            <a:spAutoFit/>
          </a:bodyPr>
          <a:lstStyle/>
          <a:p>
            <a:r>
              <a:rPr lang="en-US" dirty="0"/>
              <a:t>Borrelia </a:t>
            </a:r>
            <a:r>
              <a:rPr lang="en-US" dirty="0" err="1"/>
              <a:t>mayonii</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04866"/>
            <a:ext cx="3609251" cy="583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428625" y="2185053"/>
            <a:ext cx="8572500" cy="0"/>
          </a:xfrm>
          <a:prstGeom prst="line">
            <a:avLst/>
          </a:prstGeom>
          <a:ln w="762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8625" y="4000500"/>
            <a:ext cx="8572500" cy="0"/>
          </a:xfrm>
          <a:prstGeom prst="line">
            <a:avLst/>
          </a:prstGeom>
          <a:ln w="762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86200" y="0"/>
            <a:ext cx="5376182" cy="707886"/>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dirty="0">
                <a:solidFill>
                  <a:schemeClr val="tx1"/>
                </a:solidFill>
              </a:rPr>
              <a:t>What goes where?</a:t>
            </a:r>
          </a:p>
        </p:txBody>
      </p:sp>
    </p:spTree>
    <p:extLst>
      <p:ext uri="{BB962C8B-B14F-4D97-AF65-F5344CB8AC3E}">
        <p14:creationId xmlns:p14="http://schemas.microsoft.com/office/powerpoint/2010/main" val="185946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9358 0.03888 C -0.08993 0.04004 -0.08611 0.04004 -0.08282 0.04213 C -0.0816 0.04282 -0.08143 0.0456 -0.08038 0.04675 C -0.079 0.04814 -0.07709 0.04861 -0.0757 0.05 C -0.07066 0.05555 -0.06597 0.06296 -0.06129 0.06898 C -0.05174 0.08101 -0.04688 0.09976 -0.0375 0.1118 C -0.03299 0.12453 -0.0349 0.11805 -0.0316 0.13101 C -0.03091 0.13402 -0.029 0.13611 -0.02795 0.13888 C -0.02431 0.14791 -0.02049 0.1581 -0.01736 0.16736 C -0.01181 0.18379 -0.01841 0.17106 -0.01129 0.18333 C -0.00834 0.19351 -0.00452 0.20277 -0.00191 0.21342 C 0.00503 0.24166 0.0085 0.27106 0.01007 0.30069 C 0.00972 0.31088 0.00989 0.32106 0.00885 0.33101 C 0.00712 0.34884 -0.0066 0.36203 -0.01858 0.36597 C -0.02813 0.3743 -0.03837 0.38287 -0.04948 0.38657 C -0.05382 0.39027 -0.05886 0.39375 -0.06372 0.39606 C -0.06945 0.40717 -0.06615 0.40347 -0.07205 0.40879 C -0.07587 0.41597 -0.08438 0.42152 -0.09115 0.42152 " pathEditMode="relative" ptsTypes="fffffffffffffffff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10955 0.03819 C -0.10295 0.05139 -0.10052 0.0669 -0.09879 0.08264 C -0.09965 0.10023 -0.10035 0.12129 -0.10833 0.13657 C -0.11007 0.14352 -0.11146 0.15046 -0.11302 0.1574 C -0.11372 0.16065 -0.11458 0.16365 -0.11545 0.1669 C -0.1158 0.16852 -0.11667 0.17152 -0.11667 0.17152 C -0.11858 0.20046 -0.1191 0.23402 -0.13212 0.25879 C -0.13802 0.28264 -0.15156 0.29421 -0.16788 0.30324 C -0.17274 0.30602 -0.17587 0.30926 -0.1809 0.31134 C -0.18333 0.31227 -0.18802 0.31435 -0.18802 0.31435 C -0.19045 0.31389 -0.19288 0.31389 -0.19514 0.31296 C -0.20174 0.31018 -0.20278 0.29861 -0.20833 0.29375 C -0.21337 0.27963 -0.20694 0.29583 -0.21545 0.28102 C -0.22083 0.27176 -0.22361 0.25926 -0.22969 0.25092 C -0.23212 0.24143 -0.2349 0.2324 -0.23924 0.22407 C -0.2408 0.21597 -0.24514 0.20879 -0.24879 0.20185 C -0.25122 0.1919 -0.24809 0.20208 -0.25347 0.19213 C -0.26076 0.17847 -0.2651 0.16666 -0.27622 0.1574 C -0.28004 0.1493 -0.28663 0.1449 -0.29167 0.13819 " pathEditMode="relative" ptsTypes="ffffffffffffffffffA">
                                      <p:cBhvr>
                                        <p:cTn id="8" dur="2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424 0.03495 C -0.00834 0.03704 -0.00782 0.04051 -0.00365 0.04606 C -0.00052 0.05833 0.00364 0.07083 0.00955 0.08102 C 0.01146 0.09352 0.01475 0.10532 0.01666 0.11759 C 0.01892 0.13171 0.01996 0.14907 0.025 0.16204 C 0.02708 0.17523 0.02673 0.18866 0.02968 0.20162 C 0.03073 0.21481 0.03229 0.22662 0.02621 0.23819 C 0.02066 0.26018 0.01562 0.26852 0.00243 0.28426 C -0.00243 0.29005 -0.00573 0.29583 -0.01198 0.29861 C -0.0217 0.31157 -0.00868 0.29583 -0.02032 0.30486 C -0.03125 0.31343 -0.01493 0.30741 -0.02969 0.31134 C -0.03125 0.31227 -0.03299 0.31319 -0.03455 0.31435 C -0.03577 0.31528 -0.03681 0.31667 -0.03802 0.31759 C -0.04063 0.31944 -0.04514 0.31991 -0.04757 0.32083 C -0.05608 0.32361 -0.04566 0.32106 -0.05591 0.32546 C -0.06042 0.32755 -0.0665 0.32893 -0.07136 0.33032 C -0.079 0.32963 -0.08716 0.33125 -0.0941 0.32708 C -0.09584 0.32616 -0.09705 0.32361 -0.09879 0.32245 C -0.10104 0.32106 -0.10382 0.32106 -0.10591 0.31921 C -0.11164 0.31412 -0.10816 0.31667 -0.11667 0.31273 C -0.11806 0.31204 -0.12032 0.30972 -0.12032 0.30972 " pathEditMode="relative" ptsTypes="ffffffffffffffffffffA">
                                      <p:cBhvr>
                                        <p:cTn id="10" dur="2000" fill="hold"/>
                                        <p:tgtEl>
                                          <p:spTgt spid="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125 -0.00023 C 0.02066 -0.00903 0.01042 0.00139 0.01962 -0.00533 C 0.02431 -0.0081 0.02796 -0.01458 0.03299 -0.01667 C 0.03507 -0.01945 0.0382 -0.02014 0.04011 -0.02361 C 0.0474 -0.03681 0.05139 -0.05394 0.05955 -0.0669 C 0.0632 -0.08773 0.06858 -0.10833 0.07171 -0.12986 C 0.07344 -0.14213 0.07448 -0.15787 0.07882 -0.16806 C 0.08108 -0.18287 0.08351 -0.19722 0.08698 -0.21134 C 0.08594 -0.22824 0.0875 -0.24421 0.08177 -0.2581 C 0.07882 -0.27454 0.07188 -0.28588 0.06459 -0.29769 C 0.05539 -0.31273 0.07049 -0.29236 0.05955 -0.30764 C 0.05712 -0.31111 0.05521 -0.31551 0.05243 -0.31783 C 0.04983 -0.32014 0.04427 -0.32269 0.04427 -0.32245 C 0.0382 -0.33056 0.02275 -0.34213 0.01459 -0.34445 C 0.00434 -0.35463 0.01546 -0.34514 0.00139 -0.35116 C 0.00018 -0.35162 -0.00052 -0.35347 -0.00173 -0.3544 C -0.0052 -0.35625 -0.0092 -0.35648 -0.01284 -0.35764 C -0.021 -0.36458 -0.03125 -0.36551 -0.04027 -0.36759 C -0.06527 -0.37338 -0.09062 -0.37685 -0.11579 -0.37755 C -0.14184 -0.37824 -0.16805 -0.37917 -0.19409 -0.37917 " pathEditMode="relative" rAng="0" ptsTypes="fffffffffffffffffffA">
                                      <p:cBhvr>
                                        <p:cTn id="12" dur="2000" fill="hold"/>
                                        <p:tgtEl>
                                          <p:spTgt spid="4"/>
                                        </p:tgtEl>
                                        <p:attrNameLst>
                                          <p:attrName>ppt_x</p:attrName>
                                          <p:attrName>ppt_y</p:attrName>
                                        </p:attrNameLst>
                                      </p:cBhvr>
                                      <p:rCtr x="-6580" y="-18866"/>
                                    </p:animMotion>
                                  </p:childTnLst>
                                </p:cTn>
                              </p:par>
                              <p:par>
                                <p:cTn id="13" presetID="0" presetClass="path" presetSubtype="0" accel="50000" decel="50000" fill="hold" grpId="0" nodeType="withEffect">
                                  <p:stCondLst>
                                    <p:cond delay="0"/>
                                  </p:stCondLst>
                                  <p:childTnLst>
                                    <p:animMotion origin="layout" path="M -0.01372 0.03055 C -0.02014 0.03241 -0.0217 0.03449 -0.02552 0.04166 C -0.02795 0.05069 -0.03264 0.05717 -0.03628 0.06528 C -0.03906 0.07129 -0.03993 0.0787 -0.0434 0.08449 C -0.04549 0.08796 -0.04826 0.09074 -0.05052 0.09398 C -0.05208 0.10023 -0.05365 0.10301 -0.05781 0.10671 C -0.06302 0.11736 -0.06458 0.12778 -0.06719 0.14004 C -0.06875 0.1625 -0.06944 0.18217 -0.05885 0.20023 C -0.05642 0.21134 -0.0599 0.19861 -0.05417 0.20972 C -0.05347 0.21111 -0.05382 0.21319 -0.05295 0.21458 C -0.04358 0.23055 -0.02951 0.24537 -0.01615 0.25416 C -0.01076 0.25764 -0.00399 0.2581 0.00174 0.26065 C 0.00417 0.26041 0.01892 0.25995 0.02448 0.25741 C 0.03038 0.25463 0.03611 0.25069 0.04219 0.24791 C 0.04688 0.24583 0.05208 0.24583 0.0566 0.24305 C 0.06597 0.23773 0.07396 0.22847 0.08281 0.22245 C 0.0842 0.22153 0.08594 0.22153 0.0875 0.22083 C 0.08958 0.21991 0.09149 0.21921 0.0934 0.21782 C 0.09774 0.21458 0.10226 0.21018 0.1066 0.20671 C 0.11458 0.19282 0.12517 0.18217 0.13385 0.16852 C 0.14444 0.15162 0.15104 0.1294 0.15781 0.10972 C 0.16128 0.09953 0.16476 0.08611 0.16615 0.075 C 0.16701 0.06805 0.1684 0.05416 0.1684 0.05416 C 0.16788 0.0375 0.17101 0.0044 0.1625 -0.0125 C 0.1599 -0.0419 0.16372 -0.01459 0.15781 -0.03472 C 0.15469 -0.0456 0.15382 -0.05625 0.14948 -0.06644 C 0.14583 -0.09468 0.15139 -0.05996 0.14462 -0.08218 C 0.14375 -0.08519 0.1441 -0.08866 0.1434 -0.09167 C 0.14097 -0.10185 0.13715 -0.11273 0.13281 -0.12199 C 0.12969 -0.14259 0.11823 -0.16343 0.11128 -0.18218 C 0.11059 -0.18403 0.10955 -0.18519 0.10885 -0.18704 C 0.10799 -0.18959 0.10747 -0.19236 0.1066 -0.19491 C 0.10503 -0.19931 0.10174 -0.20764 0.10174 -0.20764 C 0.10017 -0.21736 0.09653 -0.22084 0.0934 -0.22986 C 0.08785 -0.24607 0.08073 -0.25787 0.07326 -0.27269 C 0.06944 -0.28009 0.06806 -0.28426 0.0625 -0.29028 C 0.06042 -0.29838 0.06285 -0.2919 0.05781 -0.29815 C 0.04392 -0.31528 0.05226 -0.30926 0.04219 -0.31551 C 0.03698 -0.32685 0.04375 -0.31389 0.03507 -0.32361 C 0.03403 -0.32477 0.03385 -0.32685 0.03281 -0.32824 C 0.0283 -0.33426 0.01719 -0.34491 0.01128 -0.34722 C 0.00122 -0.35764 -0.01059 -0.36528 -0.02326 -0.36806 C -0.03854 -0.37593 -0.05451 -0.38033 -0.07083 -0.38218 C -0.07847 -0.38565 -0.08681 -0.38565 -0.09462 -0.38704 C -0.10417 -0.39121 -0.09705 -0.38866 -0.11719 -0.38866 " pathEditMode="relative" ptsTypes="ffffffffffffffffffffffffffffffffffffffffffffA">
                                      <p:cBhvr>
                                        <p:cTn id="14" dur="2000" fill="hold"/>
                                        <p:tgtEl>
                                          <p:spTgt spid="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61111E-6 7.40741E-7 C -0.00174 0.00602 -0.00278 0.01134 -0.00539 0.01667 C -0.00868 0.02963 -0.02049 0.03611 -0.02934 0.03935 C -0.03733 0.04653 -0.04618 0.05208 -0.05521 0.05579 C -0.05938 0.05995 -0.06754 0.06505 -0.0724 0.06643 C -0.07848 0.07199 -0.08507 0.075 -0.09202 0.07708 C -0.1007 0.08449 -0.11007 0.08634 -0.12014 0.08935 C -0.1441 0.08843 -0.15122 0.08866 -0.1698 0.08472 C -0.17934 0.08032 -0.18872 0.07523 -0.19792 0.06968 C -0.20191 0.06713 -0.20608 0.06528 -0.20973 0.06204 C -0.21754 0.05486 -0.22483 0.04676 -0.23247 0.03935 C -0.23334 0.03773 -0.23351 0.03588 -0.23473 0.03472 C -0.23594 0.03356 -0.23785 0.03472 -0.23889 0.03333 C -0.24375 0.02708 -0.25191 0.01065 -0.254 0.00162 C -0.2533 -0.01458 -0.25261 -0.02847 -0.24983 -0.04398 C -0.24688 -0.13796 -0.24792 -0.08982 -0.24983 -0.26829 C -0.25 -0.28866 -0.24966 -0.32176 -0.25851 -0.33935 C -0.26025 -0.34884 -0.25886 -0.34421 -0.26389 -0.35463 C -0.26459 -0.35602 -0.26615 -0.35903 -0.26615 -0.3588 C -0.26771 -0.36551 -0.26962 -0.36759 -0.27361 -0.37107 C -0.27587 -0.37315 -0.27795 -0.37546 -0.28004 -0.37732 C -0.28125 -0.37824 -0.28316 -0.38009 -0.28316 -0.38009 " pathEditMode="relative" rAng="0" ptsTypes="fffffffffffffffffffffA">
                                      <p:cBhvr>
                                        <p:cTn id="16" dur="2000" fill="hold"/>
                                        <p:tgtEl>
                                          <p:spTgt spid="2"/>
                                        </p:tgtEl>
                                        <p:attrNameLst>
                                          <p:attrName>ppt_x</p:attrName>
                                          <p:attrName>ppt_y</p:attrName>
                                        </p:attrNameLst>
                                      </p:cBhvr>
                                      <p:rCtr x="-14167" y="-14537"/>
                                    </p:animMotion>
                                  </p:childTnLst>
                                </p:cTn>
                              </p:par>
                              <p:par>
                                <p:cTn id="17" presetID="0" presetClass="path" presetSubtype="0" accel="50000" decel="50000" fill="hold" grpId="0" nodeType="withEffect">
                                  <p:stCondLst>
                                    <p:cond delay="0"/>
                                  </p:stCondLst>
                                  <p:childTnLst>
                                    <p:animMotion origin="layout" path="M -0.01077 0.02708 C -0.01615 0.0287 -0.01927 0.0294 -0.02379 0.03356 C -0.02813 0.05093 -0.02292 0.07083 -0.01198 0.08125 C -0.00764 0.08958 0.00208 0.09398 0.00955 0.09676 C 0.01337 0.09838 0.02135 0.1 0.02135 0.1 C 0.05121 0.0963 0.07031 0.07755 0.09757 0.07014 C 0.10781 0.0618 0.11545 0.05926 0.12725 0.05417 C 0.14896 0.04468 0.17031 0.03472 0.19166 0.02384 C 0.20903 0.01551 0.22534 0.00231 0.24166 -0.00926 C 0.2493 -0.01482 0.25642 -0.01782 0.26302 -0.02523 C 0.26562 -0.02801 0.26736 -0.03195 0.27014 -0.03472 C 0.28403 -0.04861 0.29826 -0.06019 0.3118 -0.07454 C 0.31805 -0.08125 0.3217 -0.08912 0.32725 -0.09653 C 0.32899 -0.10602 0.33298 -0.11389 0.3368 -0.12199 C 0.33802 -0.13171 0.34132 -0.13912 0.34288 -0.14884 C 0.34288 -0.15093 0.34479 -0.20995 0.34045 -0.23472 C 0.33871 -0.24445 0.33524 -0.2537 0.33333 -0.26343 C 0.32534 -0.30486 0.31284 -0.34375 0.30225 -0.3838 C 0.29739 -0.40208 0.29218 -0.41968 0.2868 -0.43773 C 0.28507 -0.44375 0.28003 -0.46505 0.27725 -0.47107 C 0.27482 -0.47639 0.27187 -0.48125 0.27014 -0.48704 C 0.26944 -0.48958 0.26875 -0.49236 0.26788 -0.49491 C 0.26666 -0.49815 0.26319 -0.50324 0.2618 -0.50602 C 0.25243 -0.52384 0.24392 -0.5419 0.23333 -0.55857 C 0.22795 -0.5669 0.22326 -0.57083 0.21545 -0.57431 C 0.20833 -0.57755 0.21528 -0.57431 0.20833 -0.57755 C 0.20694 -0.57824 0.20468 -0.58079 0.20468 -0.58079 " pathEditMode="relative" ptsTypes="ffffffffffffffffffffffffffA">
                                      <p:cBhvr>
                                        <p:cTn id="18" dur="2000" fill="hold"/>
                                        <p:tgtEl>
                                          <p:spTgt spid="8"/>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4.72222E-6 -5.55556E-6 C 0.00434 0.00277 0.00851 0.00416 0.01302 0.00624 C 0.01649 0.00601 0.03229 0.00601 0.03923 0.003 C 0.04462 0.00069 0.04948 -0.00371 0.05469 -0.00649 C 0.06719 -0.0132 0.08021 -0.01992 0.09288 -0.02547 C 0.09844 -0.03079 0.10417 -0.03589 0.11076 -0.0382 C 0.11458 -0.04167 0.11875 -0.04422 0.12257 -0.04769 C 0.12101 -0.0757 0.12048 -0.10556 0.11302 -0.13195 C 0.10538 -0.15904 0.09427 -0.18404 0.08212 -0.20811 C 0.07951 -0.2132 0.07257 -0.2264 0.0691 -0.23033 C 0.04219 -0.25973 0.06649 -0.2301 0.04878 -0.24607 C 0.03524 -0.25834 0.02239 -0.27385 0.0059 -0.27941 C -0.04306 -0.29561 -0.09375 -0.29376 -0.1441 -0.29538 C -0.16875 -0.297 -0.19323 -0.30024 -0.21788 -0.30163 C -0.22622 -0.30117 -0.23455 -0.30093 -0.24288 -0.30001 C -0.2441 -0.29978 -0.24653 -0.29862 -0.24653 -0.29862 " pathEditMode="relative" ptsTypes="fffffffffffffff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11111E-6 -8.88889E-6 C 0.0132 -0.00579 0.02622 -0.01343 0.03941 -0.02061 C 0.04497 -0.02362 0.04913 -0.02825 0.05486 -0.0301 C 0.05868 -0.03357 0.06788 -0.03658 0.06788 -0.03658 C 0.07622 -0.0426 0.09132 -0.05487 0.1 -0.05718 C 0.10938 -0.07223 0.10955 -0.09538 0.11198 -0.11436 C 0.1132 -0.13866 0.11458 -0.16297 0.11563 -0.18727 C 0.11615 -0.23565 0.1158 -0.28241 0.1191 -0.3301 C 0.1184 -0.36575 0.1191 -0.38288 0.11667 -0.41274 C 0.11493 -0.43403 0.11111 -0.4551 0.10833 -0.47616 C 0.10399 -0.50903 0.10208 -0.54306 0.09896 -0.57616 C 0.10017 -0.58843 0.09879 -0.58403 0.10122 -0.59052 " pathEditMode="relative" ptsTypes="fffffffffffA">
                                      <p:cBhvr>
                                        <p:cTn id="22" dur="2000" fill="hold"/>
                                        <p:tgtEl>
                                          <p:spTgt spid="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7.08333E-6 -6.17284E-7 L 0.00097 0.06269 L 0.02625 0.10223 L 0.10785 0.07716 L 0.04437 -0.19522 " pathEditMode="relative" ptsTypes="AAAAA">
                                      <p:cBhvr>
                                        <p:cTn id="24" dur="2000" fill="hold"/>
                                        <p:tgtEl>
                                          <p:spTgt spid="12"/>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 presetClass="exit"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 grpId="0"/>
      <p:bldP spid="10" grpId="0"/>
      <p:bldP spid="9" grpId="0"/>
      <p:bldP spid="12" grpId="0"/>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57548" y="9452"/>
            <a:ext cx="4133705" cy="822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178" y="381000"/>
            <a:ext cx="5074443" cy="157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914400"/>
            <a:ext cx="1905000" cy="117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114800" y="2209800"/>
            <a:ext cx="4191000" cy="762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6" action="ppaction://hlinksldjump"/>
              </a:rPr>
              <a:t>Return to Outline</a:t>
            </a:r>
            <a:endParaRPr lang="en-US" dirty="0"/>
          </a:p>
        </p:txBody>
      </p:sp>
      <p:sp>
        <p:nvSpPr>
          <p:cNvPr id="6" name="TextBox 5"/>
          <p:cNvSpPr txBox="1"/>
          <p:nvPr/>
        </p:nvSpPr>
        <p:spPr>
          <a:xfrm>
            <a:off x="1298121" y="543971"/>
            <a:ext cx="5633358" cy="1384995"/>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In a study of mice in Connecticut, rates of Lyme/</a:t>
            </a:r>
            <a:r>
              <a:rPr lang="en-US" sz="2800" dirty="0" err="1">
                <a:solidFill>
                  <a:schemeClr val="tx1"/>
                </a:solidFill>
              </a:rPr>
              <a:t>Anaplasma</a:t>
            </a:r>
            <a:r>
              <a:rPr lang="en-US" sz="2800" dirty="0">
                <a:solidFill>
                  <a:schemeClr val="tx1"/>
                </a:solidFill>
              </a:rPr>
              <a:t>/</a:t>
            </a:r>
            <a:r>
              <a:rPr lang="en-US" sz="2800" dirty="0" err="1">
                <a:solidFill>
                  <a:schemeClr val="tx1"/>
                </a:solidFill>
              </a:rPr>
              <a:t>Babesia</a:t>
            </a:r>
            <a:r>
              <a:rPr lang="en-US" sz="2800" dirty="0">
                <a:solidFill>
                  <a:schemeClr val="tx1"/>
                </a:solidFill>
              </a:rPr>
              <a:t> co-infection are not low!</a:t>
            </a:r>
          </a:p>
        </p:txBody>
      </p:sp>
    </p:spTree>
    <p:extLst>
      <p:ext uri="{BB962C8B-B14F-4D97-AF65-F5344CB8AC3E}">
        <p14:creationId xmlns:p14="http://schemas.microsoft.com/office/powerpoint/2010/main" val="9269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Anaplasma</a:t>
            </a:r>
            <a:r>
              <a:rPr lang="en-US" dirty="0"/>
              <a:t>/</a:t>
            </a:r>
            <a:r>
              <a:rPr lang="en-US" dirty="0" err="1"/>
              <a:t>Ehrlichia</a:t>
            </a:r>
            <a:endParaRPr lang="en-US" dirty="0"/>
          </a:p>
        </p:txBody>
      </p:sp>
      <p:sp>
        <p:nvSpPr>
          <p:cNvPr id="4" name="Content Placeholder 3"/>
          <p:cNvSpPr>
            <a:spLocks noGrp="1"/>
          </p:cNvSpPr>
          <p:nvPr>
            <p:ph sz="quarter" idx="1"/>
          </p:nvPr>
        </p:nvSpPr>
        <p:spPr/>
        <p:txBody>
          <a:bodyPr/>
          <a:lstStyle/>
          <a:p>
            <a:r>
              <a:rPr lang="en-US" dirty="0" err="1"/>
              <a:t>Rickettsial</a:t>
            </a:r>
            <a:r>
              <a:rPr lang="en-US" dirty="0"/>
              <a:t> obligate intracellular bacteria </a:t>
            </a:r>
          </a:p>
          <a:p>
            <a:r>
              <a:rPr lang="en-US" dirty="0"/>
              <a:t>Grow within membrane bound vacuoles called </a:t>
            </a:r>
            <a:r>
              <a:rPr lang="en-US" dirty="0" err="1"/>
              <a:t>morulae</a:t>
            </a:r>
            <a:r>
              <a:rPr lang="en-US" dirty="0"/>
              <a:t> </a:t>
            </a:r>
          </a:p>
        </p:txBody>
      </p:sp>
      <p:pic>
        <p:nvPicPr>
          <p:cNvPr id="5" name="Picture 4" descr="PBS_WG_1000x_38 - Version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695375"/>
            <a:ext cx="4419600" cy="339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4800600" y="3733800"/>
            <a:ext cx="22098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55971" y="3472190"/>
            <a:ext cx="1600200" cy="523220"/>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Morulae</a:t>
            </a:r>
          </a:p>
        </p:txBody>
      </p:sp>
      <p:cxnSp>
        <p:nvCxnSpPr>
          <p:cNvPr id="8" name="Straight Arrow Connector 7"/>
          <p:cNvCxnSpPr/>
          <p:nvPr/>
        </p:nvCxnSpPr>
        <p:spPr>
          <a:xfrm flipH="1" flipV="1">
            <a:off x="4746171" y="4391363"/>
            <a:ext cx="2209800" cy="4092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34200" y="4538990"/>
            <a:ext cx="1600200" cy="954107"/>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Cell Nucleus</a:t>
            </a:r>
          </a:p>
        </p:txBody>
      </p:sp>
      <p:sp>
        <p:nvSpPr>
          <p:cNvPr id="9" name="TextBox 8"/>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34808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BS_WG_1000x_38 - Version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8229600" cy="631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572000" y="2514600"/>
            <a:ext cx="838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2057400" cy="32232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a:stCxn id="3" idx="6"/>
          </p:cNvCxnSpPr>
          <p:nvPr/>
        </p:nvCxnSpPr>
        <p:spPr>
          <a:xfrm flipV="1">
            <a:off x="5410200" y="990600"/>
            <a:ext cx="838200" cy="179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10200" y="2781300"/>
            <a:ext cx="838200" cy="14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3200" y="982083"/>
            <a:ext cx="2971800" cy="1384995"/>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Morulae: packed with Anaplasma bacteria </a:t>
            </a:r>
          </a:p>
        </p:txBody>
      </p:sp>
    </p:spTree>
    <p:extLst>
      <p:ext uri="{BB962C8B-B14F-4D97-AF65-F5344CB8AC3E}">
        <p14:creationId xmlns:p14="http://schemas.microsoft.com/office/powerpoint/2010/main" val="13114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A 32 year old healthy woman who lives in New England presents with fever to 101.5˚F</a:t>
            </a:r>
          </a:p>
          <a:p>
            <a:r>
              <a:rPr lang="en-US" dirty="0"/>
              <a:t>A week ago, she scratched her leg behind the knee</a:t>
            </a:r>
          </a:p>
          <a:p>
            <a:r>
              <a:rPr lang="en-US" dirty="0"/>
              <a:t>Underneath her fingernail, she noticed a “poppy seed”</a:t>
            </a:r>
          </a:p>
          <a:p>
            <a:r>
              <a:rPr lang="en-US" dirty="0"/>
              <a:t>Patient/husband unsure what it was, as it was too small to see much</a:t>
            </a:r>
          </a:p>
          <a:p>
            <a:r>
              <a:rPr lang="en-US" dirty="0"/>
              <a:t>However, when husband squeezed, it burst and had blood within it </a:t>
            </a:r>
          </a:p>
        </p:txBody>
      </p:sp>
      <p:sp>
        <p:nvSpPr>
          <p:cNvPr id="4" name="Explosion 2 3"/>
          <p:cNvSpPr/>
          <p:nvPr/>
        </p:nvSpPr>
        <p:spPr>
          <a:xfrm>
            <a:off x="4038600" y="5105400"/>
            <a:ext cx="1143000" cy="11430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4419600" y="5600700"/>
            <a:ext cx="28575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12409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descr="PB_WG_1000x_34 - Version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635501" cy="345179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BS_WG_1000x_62 - Version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0" y="0"/>
            <a:ext cx="4484688" cy="34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BS_WG_1000x_35 - Version 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3387499"/>
            <a:ext cx="4609386" cy="347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BS_WG_1000x_38 - Version 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2086" y="3387499"/>
            <a:ext cx="4521914" cy="347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4762500" y="1447800"/>
            <a:ext cx="2476500" cy="2590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14900" y="4191000"/>
            <a:ext cx="20955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209800" y="2057400"/>
            <a:ext cx="2209800" cy="151730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90800" y="4191000"/>
            <a:ext cx="23241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9000" y="3048000"/>
            <a:ext cx="2667000" cy="1446550"/>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400" dirty="0">
                <a:solidFill>
                  <a:schemeClr val="tx1"/>
                </a:solidFill>
              </a:rPr>
              <a:t>See the Morulae?</a:t>
            </a:r>
          </a:p>
        </p:txBody>
      </p:sp>
      <p:sp>
        <p:nvSpPr>
          <p:cNvPr id="16" name="TextBox 15"/>
          <p:cNvSpPr txBox="1"/>
          <p:nvPr/>
        </p:nvSpPr>
        <p:spPr>
          <a:xfrm>
            <a:off x="2940049" y="5638800"/>
            <a:ext cx="3644901" cy="830997"/>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Those things should not be there</a:t>
            </a:r>
          </a:p>
        </p:txBody>
      </p:sp>
    </p:spTree>
    <p:extLst>
      <p:ext uri="{BB962C8B-B14F-4D97-AF65-F5344CB8AC3E}">
        <p14:creationId xmlns:p14="http://schemas.microsoft.com/office/powerpoint/2010/main" val="29770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Anaplasma: clinical presentation</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449728686"/>
              </p:ext>
            </p:extLst>
          </p:nvPr>
        </p:nvGraphicFramePr>
        <p:xfrm>
          <a:off x="4343400" y="2070795"/>
          <a:ext cx="4267200" cy="3657600"/>
        </p:xfrm>
        <a:graphic>
          <a:graphicData uri="http://schemas.openxmlformats.org/drawingml/2006/table">
            <a:tbl>
              <a:tblPr bandRow="1">
                <a:tableStyleId>{5C22544A-7EE6-4342-B048-85BDC9FD1C3A}</a:tableStyleId>
              </a:tblPr>
              <a:tblGrid>
                <a:gridCol w="266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370840">
                <a:tc>
                  <a:txBody>
                    <a:bodyPr/>
                    <a:lstStyle/>
                    <a:p>
                      <a:r>
                        <a:rPr lang="en-US" sz="2400" dirty="0"/>
                        <a:t>Fever</a:t>
                      </a:r>
                    </a:p>
                  </a:txBody>
                  <a:tcPr/>
                </a:tc>
                <a:tc>
                  <a:txBody>
                    <a:bodyPr/>
                    <a:lstStyle/>
                    <a:p>
                      <a:r>
                        <a:rPr lang="en-US" sz="2400" dirty="0"/>
                        <a:t>85%</a:t>
                      </a:r>
                    </a:p>
                  </a:txBody>
                  <a:tcPr/>
                </a:tc>
                <a:extLst>
                  <a:ext uri="{0D108BD9-81ED-4DB2-BD59-A6C34878D82A}">
                    <a16:rowId xmlns:a16="http://schemas.microsoft.com/office/drawing/2014/main" val="10000"/>
                  </a:ext>
                </a:extLst>
              </a:tr>
              <a:tr h="370840">
                <a:tc>
                  <a:txBody>
                    <a:bodyPr/>
                    <a:lstStyle/>
                    <a:p>
                      <a:r>
                        <a:rPr lang="en-US" sz="2400" dirty="0"/>
                        <a:t>Myalgia</a:t>
                      </a:r>
                    </a:p>
                  </a:txBody>
                  <a:tcPr/>
                </a:tc>
                <a:tc>
                  <a:txBody>
                    <a:bodyPr/>
                    <a:lstStyle/>
                    <a:p>
                      <a:r>
                        <a:rPr lang="en-US" sz="2400" dirty="0"/>
                        <a:t>73%</a:t>
                      </a:r>
                    </a:p>
                  </a:txBody>
                  <a:tcPr/>
                </a:tc>
                <a:extLst>
                  <a:ext uri="{0D108BD9-81ED-4DB2-BD59-A6C34878D82A}">
                    <a16:rowId xmlns:a16="http://schemas.microsoft.com/office/drawing/2014/main" val="10001"/>
                  </a:ext>
                </a:extLst>
              </a:tr>
              <a:tr h="370840">
                <a:tc>
                  <a:txBody>
                    <a:bodyPr/>
                    <a:lstStyle/>
                    <a:p>
                      <a:r>
                        <a:rPr lang="en-US" sz="2400" dirty="0"/>
                        <a:t>Headache</a:t>
                      </a:r>
                    </a:p>
                  </a:txBody>
                  <a:tcPr/>
                </a:tc>
                <a:tc>
                  <a:txBody>
                    <a:bodyPr/>
                    <a:lstStyle/>
                    <a:p>
                      <a:r>
                        <a:rPr lang="en-US" sz="2400" dirty="0"/>
                        <a:t>42%</a:t>
                      </a:r>
                    </a:p>
                  </a:txBody>
                  <a:tcPr/>
                </a:tc>
                <a:extLst>
                  <a:ext uri="{0D108BD9-81ED-4DB2-BD59-A6C34878D82A}">
                    <a16:rowId xmlns:a16="http://schemas.microsoft.com/office/drawing/2014/main" val="10002"/>
                  </a:ext>
                </a:extLst>
              </a:tr>
              <a:tr h="370840">
                <a:tc>
                  <a:txBody>
                    <a:bodyPr/>
                    <a:lstStyle/>
                    <a:p>
                      <a:r>
                        <a:rPr lang="en-US" sz="2400" dirty="0"/>
                        <a:t>Cough</a:t>
                      </a:r>
                    </a:p>
                  </a:txBody>
                  <a:tcPr/>
                </a:tc>
                <a:tc>
                  <a:txBody>
                    <a:bodyPr/>
                    <a:lstStyle/>
                    <a:p>
                      <a:r>
                        <a:rPr lang="en-US" sz="2400" dirty="0"/>
                        <a:t>30%</a:t>
                      </a:r>
                    </a:p>
                  </a:txBody>
                  <a:tcPr/>
                </a:tc>
                <a:extLst>
                  <a:ext uri="{0D108BD9-81ED-4DB2-BD59-A6C34878D82A}">
                    <a16:rowId xmlns:a16="http://schemas.microsoft.com/office/drawing/2014/main" val="10003"/>
                  </a:ext>
                </a:extLst>
              </a:tr>
              <a:tr h="370840">
                <a:tc>
                  <a:txBody>
                    <a:bodyPr/>
                    <a:lstStyle/>
                    <a:p>
                      <a:r>
                        <a:rPr lang="en-US" sz="2400" dirty="0"/>
                        <a:t>Nausea/diarrhea</a:t>
                      </a:r>
                    </a:p>
                  </a:txBody>
                  <a:tcPr/>
                </a:tc>
                <a:tc>
                  <a:txBody>
                    <a:bodyPr/>
                    <a:lstStyle/>
                    <a:p>
                      <a:r>
                        <a:rPr lang="en-US" sz="2400" dirty="0"/>
                        <a:t>27%</a:t>
                      </a:r>
                    </a:p>
                  </a:txBody>
                  <a:tcPr/>
                </a:tc>
                <a:extLst>
                  <a:ext uri="{0D108BD9-81ED-4DB2-BD59-A6C34878D82A}">
                    <a16:rowId xmlns:a16="http://schemas.microsoft.com/office/drawing/2014/main" val="10004"/>
                  </a:ext>
                </a:extLst>
              </a:tr>
              <a:tr h="370840">
                <a:tc>
                  <a:txBody>
                    <a:bodyPr/>
                    <a:lstStyle/>
                    <a:p>
                      <a:r>
                        <a:rPr lang="en-US" sz="2400" dirty="0"/>
                        <a:t>Abdominal pain</a:t>
                      </a:r>
                    </a:p>
                  </a:txBody>
                  <a:tcPr/>
                </a:tc>
                <a:tc>
                  <a:txBody>
                    <a:bodyPr/>
                    <a:lstStyle/>
                    <a:p>
                      <a:r>
                        <a:rPr lang="en-US" sz="2400" dirty="0"/>
                        <a:t>18%</a:t>
                      </a:r>
                    </a:p>
                  </a:txBody>
                  <a:tcPr/>
                </a:tc>
                <a:extLst>
                  <a:ext uri="{0D108BD9-81ED-4DB2-BD59-A6C34878D82A}">
                    <a16:rowId xmlns:a16="http://schemas.microsoft.com/office/drawing/2014/main" val="10005"/>
                  </a:ext>
                </a:extLst>
              </a:tr>
              <a:tr h="370840">
                <a:tc>
                  <a:txBody>
                    <a:bodyPr/>
                    <a:lstStyle/>
                    <a:p>
                      <a:r>
                        <a:rPr lang="en-US" sz="2400" dirty="0"/>
                        <a:t>Rash</a:t>
                      </a:r>
                    </a:p>
                  </a:txBody>
                  <a:tcPr/>
                </a:tc>
                <a:tc>
                  <a:txBody>
                    <a:bodyPr/>
                    <a:lstStyle/>
                    <a:p>
                      <a:r>
                        <a:rPr lang="en-US" sz="2400" dirty="0"/>
                        <a:t>6%</a:t>
                      </a:r>
                    </a:p>
                  </a:txBody>
                  <a:tcPr/>
                </a:tc>
                <a:extLst>
                  <a:ext uri="{0D108BD9-81ED-4DB2-BD59-A6C34878D82A}">
                    <a16:rowId xmlns:a16="http://schemas.microsoft.com/office/drawing/2014/main" val="10006"/>
                  </a:ext>
                </a:extLst>
              </a:tr>
              <a:tr h="370840">
                <a:tc>
                  <a:txBody>
                    <a:bodyPr/>
                    <a:lstStyle/>
                    <a:p>
                      <a:r>
                        <a:rPr lang="en-US" sz="2400" dirty="0"/>
                        <a:t>Confusion </a:t>
                      </a:r>
                    </a:p>
                  </a:txBody>
                  <a:tcPr/>
                </a:tc>
                <a:tc>
                  <a:txBody>
                    <a:bodyPr/>
                    <a:lstStyle/>
                    <a:p>
                      <a:r>
                        <a:rPr lang="en-US" sz="2400" dirty="0"/>
                        <a:t>3%</a:t>
                      </a:r>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990600" y="1655177"/>
            <a:ext cx="2971800" cy="523220"/>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Fairly “flu like”</a:t>
            </a:r>
          </a:p>
        </p:txBody>
      </p:sp>
      <p:sp>
        <p:nvSpPr>
          <p:cNvPr id="7" name="TextBox 6"/>
          <p:cNvSpPr txBox="1"/>
          <p:nvPr/>
        </p:nvSpPr>
        <p:spPr>
          <a:xfrm>
            <a:off x="990600" y="4101405"/>
            <a:ext cx="2971800" cy="2246769"/>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err="1">
                <a:solidFill>
                  <a:schemeClr val="tx1"/>
                </a:solidFill>
              </a:rPr>
              <a:t>Ehrlichia</a:t>
            </a:r>
            <a:r>
              <a:rPr lang="en-US" sz="2800" dirty="0">
                <a:solidFill>
                  <a:schemeClr val="tx1"/>
                </a:solidFill>
              </a:rPr>
              <a:t> is similar, but more prominent headache and CNS findings  </a:t>
            </a:r>
          </a:p>
        </p:txBody>
      </p:sp>
      <p:sp>
        <p:nvSpPr>
          <p:cNvPr id="8" name="TextBox 7"/>
          <p:cNvSpPr txBox="1"/>
          <p:nvPr/>
        </p:nvSpPr>
        <p:spPr>
          <a:xfrm>
            <a:off x="990600" y="2514600"/>
            <a:ext cx="2971800" cy="1384995"/>
          </a:xfrm>
          <a:prstGeom prst="rect">
            <a:avLst/>
          </a:prstGeom>
          <a:solidFill>
            <a:srgbClr val="92D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And challenging to pick apart from Lyme </a:t>
            </a:r>
          </a:p>
        </p:txBody>
      </p:sp>
    </p:spTree>
    <p:extLst>
      <p:ext uri="{BB962C8B-B14F-4D97-AF65-F5344CB8AC3E}">
        <p14:creationId xmlns:p14="http://schemas.microsoft.com/office/powerpoint/2010/main" val="29171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589"/>
          <a:stretch/>
        </p:blipFill>
        <p:spPr bwMode="auto">
          <a:xfrm>
            <a:off x="0" y="609600"/>
            <a:ext cx="5174139" cy="278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http://184.173.232.2/~healthp2/wp-content/uploads/2012/03/Anaplasmo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400"/>
            <a:ext cx="2652316" cy="186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http://upload.wikimedia.org/wikipedia/commons/thumb/1/11/Blood-centrifugation-scheme.png/150px-Blood-centrifugation-sche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1963"/>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5257799" y="152400"/>
            <a:ext cx="347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u="sng" dirty="0">
                <a:latin typeface="Calibri" pitchFamily="34" charset="0"/>
              </a:rPr>
              <a:t>Diagnosing HME and HGA</a:t>
            </a:r>
          </a:p>
        </p:txBody>
      </p:sp>
      <p:sp>
        <p:nvSpPr>
          <p:cNvPr id="3" name="TextBox 2"/>
          <p:cNvSpPr txBox="1"/>
          <p:nvPr/>
        </p:nvSpPr>
        <p:spPr>
          <a:xfrm>
            <a:off x="5378360" y="5949838"/>
            <a:ext cx="3229154" cy="369332"/>
          </a:xfrm>
          <a:prstGeom prst="rect">
            <a:avLst/>
          </a:prstGeom>
          <a:noFill/>
        </p:spPr>
        <p:txBody>
          <a:bodyPr wrap="none" rtlCol="0">
            <a:spAutoFit/>
          </a:bodyPr>
          <a:lstStyle/>
          <a:p>
            <a:r>
              <a:rPr lang="en-GB" dirty="0" err="1"/>
              <a:t>Dumler</a:t>
            </a:r>
            <a:r>
              <a:rPr lang="en-GB" dirty="0"/>
              <a:t> JS et al. CID 2007;45:S45</a:t>
            </a:r>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896" b="22414"/>
          <a:stretch/>
        </p:blipFill>
        <p:spPr bwMode="auto">
          <a:xfrm>
            <a:off x="0" y="3320142"/>
            <a:ext cx="5174139" cy="11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586"/>
          <a:stretch/>
        </p:blipFill>
        <p:spPr bwMode="auto">
          <a:xfrm>
            <a:off x="0" y="4511548"/>
            <a:ext cx="5174139" cy="11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76183" y="2000624"/>
            <a:ext cx="1295400" cy="369332"/>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err="1">
                <a:solidFill>
                  <a:schemeClr val="tx1"/>
                </a:solidFill>
              </a:rPr>
              <a:t>Ehrlichia</a:t>
            </a:r>
            <a:endParaRPr lang="en-US" dirty="0">
              <a:solidFill>
                <a:schemeClr val="tx1"/>
              </a:solidFill>
            </a:endParaRPr>
          </a:p>
        </p:txBody>
      </p:sp>
      <p:sp>
        <p:nvSpPr>
          <p:cNvPr id="11" name="TextBox 10"/>
          <p:cNvSpPr txBox="1"/>
          <p:nvPr/>
        </p:nvSpPr>
        <p:spPr>
          <a:xfrm>
            <a:off x="3962397" y="2002189"/>
            <a:ext cx="1415961" cy="369332"/>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solidFill>
                  <a:schemeClr val="tx1"/>
                </a:solidFill>
              </a:rPr>
              <a:t>Anaplasma</a:t>
            </a:r>
          </a:p>
        </p:txBody>
      </p:sp>
      <p:sp>
        <p:nvSpPr>
          <p:cNvPr id="12" name="TextBox 11"/>
          <p:cNvSpPr txBox="1"/>
          <p:nvPr/>
        </p:nvSpPr>
        <p:spPr>
          <a:xfrm>
            <a:off x="5520805" y="2312235"/>
            <a:ext cx="2731537" cy="1015663"/>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solidFill>
                  <a:schemeClr val="tx1"/>
                </a:solidFill>
              </a:rPr>
              <a:t>In the first week, PCR and smear best way to make the diagnosis</a:t>
            </a:r>
          </a:p>
        </p:txBody>
      </p:sp>
      <p:sp>
        <p:nvSpPr>
          <p:cNvPr id="13" name="TextBox 12"/>
          <p:cNvSpPr txBox="1"/>
          <p:nvPr/>
        </p:nvSpPr>
        <p:spPr>
          <a:xfrm>
            <a:off x="5520804" y="3553506"/>
            <a:ext cx="2731537" cy="707886"/>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solidFill>
                  <a:schemeClr val="tx1"/>
                </a:solidFill>
              </a:rPr>
              <a:t>In the second </a:t>
            </a:r>
            <a:r>
              <a:rPr lang="en-US" sz="2000" dirty="0" err="1">
                <a:solidFill>
                  <a:schemeClr val="tx1"/>
                </a:solidFill>
              </a:rPr>
              <a:t>week,same</a:t>
            </a:r>
            <a:endParaRPr lang="en-US" sz="2000" dirty="0">
              <a:solidFill>
                <a:schemeClr val="tx1"/>
              </a:solidFill>
            </a:endParaRPr>
          </a:p>
        </p:txBody>
      </p:sp>
      <p:sp>
        <p:nvSpPr>
          <p:cNvPr id="14" name="TextBox 13"/>
          <p:cNvSpPr txBox="1"/>
          <p:nvPr/>
        </p:nvSpPr>
        <p:spPr>
          <a:xfrm>
            <a:off x="5520806" y="4495800"/>
            <a:ext cx="2731537" cy="1015663"/>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solidFill>
                  <a:schemeClr val="tx1"/>
                </a:solidFill>
              </a:rPr>
              <a:t>After 3 weeks, </a:t>
            </a:r>
            <a:r>
              <a:rPr lang="en-US" sz="2000" dirty="0" err="1">
                <a:solidFill>
                  <a:schemeClr val="tx1"/>
                </a:solidFill>
              </a:rPr>
              <a:t>serologies</a:t>
            </a:r>
            <a:r>
              <a:rPr lang="en-US" sz="2000" dirty="0">
                <a:solidFill>
                  <a:schemeClr val="tx1"/>
                </a:solidFill>
              </a:rPr>
              <a:t> are very sensitive</a:t>
            </a:r>
          </a:p>
        </p:txBody>
      </p:sp>
      <p:sp>
        <p:nvSpPr>
          <p:cNvPr id="15" name="TextBox 14"/>
          <p:cNvSpPr txBox="1"/>
          <p:nvPr/>
        </p:nvSpPr>
        <p:spPr>
          <a:xfrm>
            <a:off x="2202342" y="2000624"/>
            <a:ext cx="2971797" cy="2246769"/>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solidFill>
                  <a:schemeClr val="tx1"/>
                </a:solidFill>
              </a:rPr>
              <a:t>Blood smear from the “Buffy Coat” layer is a nice way to look for morulae</a:t>
            </a:r>
          </a:p>
        </p:txBody>
      </p:sp>
      <p:sp>
        <p:nvSpPr>
          <p:cNvPr id="16" name="TextBox 15"/>
          <p:cNvSpPr txBox="1"/>
          <p:nvPr/>
        </p:nvSpPr>
        <p:spPr>
          <a:xfrm>
            <a:off x="76200" y="6134504"/>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5" action="ppaction://hlinksldjump"/>
              </a:rPr>
              <a:t>Return to Outline</a:t>
            </a:r>
            <a:endParaRPr lang="en-US" dirty="0"/>
          </a:p>
        </p:txBody>
      </p:sp>
    </p:spTree>
    <p:extLst>
      <p:ext uri="{BB962C8B-B14F-4D97-AF65-F5344CB8AC3E}">
        <p14:creationId xmlns:p14="http://schemas.microsoft.com/office/powerpoint/2010/main" val="250474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381000" y="-228600"/>
            <a:ext cx="8229600" cy="1143000"/>
          </a:xfrm>
        </p:spPr>
        <p:txBody>
          <a:bodyPr/>
          <a:lstStyle/>
          <a:p>
            <a:pPr eaLnBrk="1" hangingPunct="1">
              <a:defRPr/>
            </a:pPr>
            <a:r>
              <a:rPr lang="en-US" altLang="en-US" dirty="0">
                <a:solidFill>
                  <a:schemeClr val="tx1"/>
                </a:solidFill>
              </a:rPr>
              <a:t>How Much Does the CBC Help?</a:t>
            </a:r>
          </a:p>
        </p:txBody>
      </p:sp>
      <p:sp>
        <p:nvSpPr>
          <p:cNvPr id="51203" name="Rectangle 3"/>
          <p:cNvSpPr>
            <a:spLocks noGrp="1"/>
          </p:cNvSpPr>
          <p:nvPr>
            <p:ph type="body" idx="1"/>
          </p:nvPr>
        </p:nvSpPr>
        <p:spPr>
          <a:xfrm>
            <a:off x="457200" y="5334000"/>
            <a:ext cx="8229600" cy="1189945"/>
          </a:xfrm>
        </p:spPr>
        <p:txBody>
          <a:bodyPr>
            <a:normAutofit/>
          </a:bodyPr>
          <a:lstStyle/>
          <a:p>
            <a:pPr eaLnBrk="1" hangingPunct="1"/>
            <a:r>
              <a:rPr lang="en-US" altLang="en-US" sz="1800" dirty="0"/>
              <a:t>Retrospective cross-sectional case study of 144 patients with </a:t>
            </a:r>
            <a:r>
              <a:rPr lang="en-US" altLang="en-US" sz="1800" dirty="0" err="1"/>
              <a:t>Anaplasmosis</a:t>
            </a:r>
            <a:r>
              <a:rPr lang="en-US" altLang="en-US" sz="1800" dirty="0"/>
              <a:t> and matched controls with another acute febrile illness.</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9144000" cy="21336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57" y="3048000"/>
            <a:ext cx="44196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95943" y="1625599"/>
            <a:ext cx="8948057" cy="914400"/>
            <a:chOff x="76200" y="1143000"/>
            <a:chExt cx="8948057" cy="914400"/>
          </a:xfrm>
        </p:grpSpPr>
        <p:pic>
          <p:nvPicPr>
            <p:cNvPr id="3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8291"/>
            <a:stretch/>
          </p:blipFill>
          <p:spPr bwMode="auto">
            <a:xfrm>
              <a:off x="76200" y="1143000"/>
              <a:ext cx="8948057" cy="43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noChangeArrowheads="1"/>
            </p:cNvPicPr>
            <p:nvPr/>
          </p:nvPicPr>
          <p:blipFill rotWithShape="1">
            <a:blip r:embed="rId5">
              <a:extLst>
                <a:ext uri="{28A0092B-C50C-407E-A947-70E740481C1C}">
                  <a14:useLocalDpi xmlns:a14="http://schemas.microsoft.com/office/drawing/2010/main" val="0"/>
                </a:ext>
              </a:extLst>
            </a:blip>
            <a:srcRect t="62507"/>
            <a:stretch/>
          </p:blipFill>
          <p:spPr bwMode="auto">
            <a:xfrm>
              <a:off x="76200" y="1542538"/>
              <a:ext cx="8948057" cy="51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3035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295869" cy="32004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04800"/>
            <a:ext cx="3657600" cy="156966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Patients with Anaplasma are more likely to have a low WBC count (</a:t>
            </a:r>
            <a:r>
              <a:rPr lang="en-US" sz="2400" dirty="0" err="1">
                <a:solidFill>
                  <a:schemeClr val="tx1"/>
                </a:solidFill>
              </a:rPr>
              <a:t>luekopenia</a:t>
            </a:r>
            <a:r>
              <a:rPr lang="en-US" sz="2400" dirty="0">
                <a:solidFill>
                  <a:schemeClr val="tx1"/>
                </a:solidFill>
              </a:rPr>
              <a:t>)</a:t>
            </a:r>
          </a:p>
        </p:txBody>
      </p:sp>
      <p:sp>
        <p:nvSpPr>
          <p:cNvPr id="6" name="TextBox 5"/>
          <p:cNvSpPr txBox="1"/>
          <p:nvPr/>
        </p:nvSpPr>
        <p:spPr>
          <a:xfrm>
            <a:off x="5410200" y="274260"/>
            <a:ext cx="3341137" cy="461665"/>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But a high band-count </a:t>
            </a:r>
          </a:p>
        </p:txBody>
      </p:sp>
      <p:sp>
        <p:nvSpPr>
          <p:cNvPr id="7" name="TextBox 6"/>
          <p:cNvSpPr txBox="1"/>
          <p:nvPr/>
        </p:nvSpPr>
        <p:spPr>
          <a:xfrm>
            <a:off x="5410200" y="1219200"/>
            <a:ext cx="3341137" cy="461665"/>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And thrombocytopenia</a:t>
            </a:r>
          </a:p>
        </p:txBody>
      </p:sp>
      <p:sp>
        <p:nvSpPr>
          <p:cNvPr id="8" name="TextBox 7"/>
          <p:cNvSpPr txBox="1"/>
          <p:nvPr/>
        </p:nvSpPr>
        <p:spPr>
          <a:xfrm>
            <a:off x="152400" y="586740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
        <p:nvSpPr>
          <p:cNvPr id="3" name="Right Arrow 2"/>
          <p:cNvSpPr/>
          <p:nvPr/>
        </p:nvSpPr>
        <p:spPr>
          <a:xfrm>
            <a:off x="990600" y="2895600"/>
            <a:ext cx="5334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924791" y="4038600"/>
            <a:ext cx="5334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45573" y="4876800"/>
            <a:ext cx="5334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0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6858000" cy="4670138"/>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762000"/>
            <a:ext cx="3886200" cy="1200329"/>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Whereas having WBC &gt; 10.2 makes it </a:t>
            </a:r>
            <a:r>
              <a:rPr lang="en-US" sz="2400" b="1" i="1" dirty="0">
                <a:solidFill>
                  <a:schemeClr val="tx1"/>
                </a:solidFill>
              </a:rPr>
              <a:t>unlikely</a:t>
            </a:r>
            <a:r>
              <a:rPr lang="en-US" sz="2400" dirty="0">
                <a:solidFill>
                  <a:schemeClr val="tx1"/>
                </a:solidFill>
              </a:rPr>
              <a:t> the patient has </a:t>
            </a:r>
            <a:r>
              <a:rPr lang="en-US" sz="2400" dirty="0" err="1">
                <a:solidFill>
                  <a:schemeClr val="tx1"/>
                </a:solidFill>
              </a:rPr>
              <a:t>anaplasma</a:t>
            </a:r>
            <a:endParaRPr lang="en-US" sz="2400" dirty="0">
              <a:solidFill>
                <a:schemeClr val="tx1"/>
              </a:solidFill>
            </a:endParaRPr>
          </a:p>
        </p:txBody>
      </p:sp>
      <p:sp>
        <p:nvSpPr>
          <p:cNvPr id="6" name="TextBox 5"/>
          <p:cNvSpPr txBox="1"/>
          <p:nvPr/>
        </p:nvSpPr>
        <p:spPr>
          <a:xfrm>
            <a:off x="1828800" y="5486400"/>
            <a:ext cx="4953000" cy="830997"/>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CBC pattern: look for low WBC but high bands, and thrombocytopenia</a:t>
            </a:r>
          </a:p>
        </p:txBody>
      </p:sp>
      <p:sp>
        <p:nvSpPr>
          <p:cNvPr id="7" name="Right Arrow 6"/>
          <p:cNvSpPr/>
          <p:nvPr/>
        </p:nvSpPr>
        <p:spPr>
          <a:xfrm rot="2788646">
            <a:off x="3317767" y="1659607"/>
            <a:ext cx="161277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1282" y="161835"/>
            <a:ext cx="3581400" cy="1200329"/>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WBC &lt; 2.5 makes it </a:t>
            </a:r>
            <a:r>
              <a:rPr lang="en-US" sz="2400" b="1" i="1" dirty="0">
                <a:solidFill>
                  <a:schemeClr val="tx1"/>
                </a:solidFill>
              </a:rPr>
              <a:t>much more likely</a:t>
            </a:r>
            <a:r>
              <a:rPr lang="en-US" sz="2400" dirty="0">
                <a:solidFill>
                  <a:schemeClr val="tx1"/>
                </a:solidFill>
              </a:rPr>
              <a:t> the patient has </a:t>
            </a:r>
            <a:r>
              <a:rPr lang="en-US" sz="2400" dirty="0" err="1">
                <a:solidFill>
                  <a:schemeClr val="tx1"/>
                </a:solidFill>
              </a:rPr>
              <a:t>anaplasma</a:t>
            </a:r>
            <a:endParaRPr lang="en-US" sz="2400" dirty="0">
              <a:solidFill>
                <a:schemeClr val="tx1"/>
              </a:solidFill>
            </a:endParaRPr>
          </a:p>
        </p:txBody>
      </p:sp>
    </p:spTree>
    <p:extLst>
      <p:ext uri="{BB962C8B-B14F-4D97-AF65-F5344CB8AC3E}">
        <p14:creationId xmlns:p14="http://schemas.microsoft.com/office/powerpoint/2010/main" val="18905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eaLnBrk="1" hangingPunct="1">
              <a:defRPr/>
            </a:pPr>
            <a:r>
              <a:rPr lang="en-US" altLang="en-US" dirty="0">
                <a:solidFill>
                  <a:schemeClr val="tx1"/>
                </a:solidFill>
              </a:rPr>
              <a:t>Incidence is on the rise</a:t>
            </a:r>
          </a:p>
        </p:txBody>
      </p:sp>
      <p:sp>
        <p:nvSpPr>
          <p:cNvPr id="48131" name="Rectangle 3"/>
          <p:cNvSpPr>
            <a:spLocks noGrp="1"/>
          </p:cNvSpPr>
          <p:nvPr>
            <p:ph type="body" idx="1"/>
          </p:nvPr>
        </p:nvSpPr>
        <p:spPr/>
        <p:txBody>
          <a:bodyPr/>
          <a:lstStyle/>
          <a:p>
            <a:pPr eaLnBrk="1" hangingPunct="1">
              <a:lnSpc>
                <a:spcPct val="90000"/>
              </a:lnSpc>
            </a:pPr>
            <a:r>
              <a:rPr lang="en-US" altLang="en-US" sz="2400" dirty="0" err="1"/>
              <a:t>Ehrlichia</a:t>
            </a:r>
            <a:r>
              <a:rPr lang="en-US" altLang="en-US" sz="2400" dirty="0"/>
              <a:t> first described in 1991 / Anaplasma 1994</a:t>
            </a:r>
          </a:p>
          <a:p>
            <a:pPr eaLnBrk="1" hangingPunct="1">
              <a:lnSpc>
                <a:spcPct val="90000"/>
              </a:lnSpc>
            </a:pPr>
            <a:endParaRPr lang="en-US" altLang="en-US" sz="2400" dirty="0"/>
          </a:p>
          <a:p>
            <a:pPr eaLnBrk="1" hangingPunct="1">
              <a:lnSpc>
                <a:spcPct val="90000"/>
              </a:lnSpc>
            </a:pPr>
            <a:r>
              <a:rPr lang="en-US" altLang="en-US" sz="2400" dirty="0"/>
              <a:t>Case rate 3x higher between 2000 </a:t>
            </a:r>
            <a:r>
              <a:rPr lang="en-US" altLang="en-US" sz="2400" dirty="0">
                <a:sym typeface="Wingdings" pitchFamily="2" charset="2"/>
              </a:rPr>
              <a:t> </a:t>
            </a:r>
            <a:r>
              <a:rPr lang="en-US" altLang="en-US" sz="2400" dirty="0"/>
              <a:t>2007</a:t>
            </a:r>
          </a:p>
          <a:p>
            <a:pPr lvl="1" eaLnBrk="1" hangingPunct="1">
              <a:lnSpc>
                <a:spcPct val="90000"/>
              </a:lnSpc>
            </a:pPr>
            <a:r>
              <a:rPr lang="en-US" altLang="en-US" sz="2000" dirty="0">
                <a:solidFill>
                  <a:schemeClr val="tx1"/>
                </a:solidFill>
              </a:rPr>
              <a:t>Mortality rate 0.5-2% and hospitalization rate 35-50%</a:t>
            </a:r>
          </a:p>
          <a:p>
            <a:pPr lvl="1" eaLnBrk="1" hangingPunct="1">
              <a:lnSpc>
                <a:spcPct val="90000"/>
              </a:lnSpc>
            </a:pPr>
            <a:r>
              <a:rPr lang="en-US" altLang="en-US" sz="2000" dirty="0">
                <a:solidFill>
                  <a:schemeClr val="tx1"/>
                </a:solidFill>
              </a:rPr>
              <a:t>Case rates highest in summer (June-August = 62%)</a:t>
            </a:r>
          </a:p>
          <a:p>
            <a:pPr lvl="1" eaLnBrk="1" hangingPunct="1">
              <a:lnSpc>
                <a:spcPct val="90000"/>
              </a:lnSpc>
            </a:pPr>
            <a:r>
              <a:rPr lang="en-US" altLang="en-US" sz="2000" dirty="0">
                <a:solidFill>
                  <a:schemeClr val="tx1"/>
                </a:solidFill>
              </a:rPr>
              <a:t>Highest % of cases in the 60-69yr decade</a:t>
            </a:r>
          </a:p>
          <a:p>
            <a:pPr lvl="1" eaLnBrk="1" hangingPunct="1">
              <a:lnSpc>
                <a:spcPct val="90000"/>
              </a:lnSpc>
            </a:pPr>
            <a:r>
              <a:rPr lang="en-US" altLang="en-US" sz="2000" dirty="0" err="1">
                <a:solidFill>
                  <a:schemeClr val="tx1"/>
                </a:solidFill>
              </a:rPr>
              <a:t>Ehrlichia</a:t>
            </a:r>
            <a:r>
              <a:rPr lang="en-US" altLang="en-US" sz="2000" dirty="0">
                <a:solidFill>
                  <a:schemeClr val="tx1"/>
                </a:solidFill>
              </a:rPr>
              <a:t>: “life-threatening complications” = 9.2%</a:t>
            </a:r>
          </a:p>
          <a:p>
            <a:pPr lvl="1" eaLnBrk="1" hangingPunct="1">
              <a:lnSpc>
                <a:spcPct val="90000"/>
              </a:lnSpc>
            </a:pPr>
            <a:r>
              <a:rPr lang="en-US" altLang="en-US" sz="2000" dirty="0" err="1">
                <a:solidFill>
                  <a:schemeClr val="tx1"/>
                </a:solidFill>
              </a:rPr>
              <a:t>Anaplasmosis</a:t>
            </a:r>
            <a:r>
              <a:rPr lang="en-US" altLang="en-US" sz="2000" dirty="0">
                <a:solidFill>
                  <a:schemeClr val="tx1"/>
                </a:solidFill>
              </a:rPr>
              <a:t>: “life-threatening complications” = 3.0%</a:t>
            </a:r>
          </a:p>
          <a:p>
            <a:pPr lvl="2" eaLnBrk="1" hangingPunct="1">
              <a:lnSpc>
                <a:spcPct val="90000"/>
              </a:lnSpc>
              <a:buFont typeface="Arial" charset="0"/>
              <a:buNone/>
            </a:pPr>
            <a:endParaRPr lang="en-US" altLang="en-US" sz="1800" dirty="0"/>
          </a:p>
          <a:p>
            <a:pPr lvl="1" eaLnBrk="1" hangingPunct="1">
              <a:lnSpc>
                <a:spcPct val="90000"/>
              </a:lnSpc>
            </a:pPr>
            <a:endParaRPr lang="en-US" altLang="en-US" sz="2000" dirty="0">
              <a:solidFill>
                <a:schemeClr val="tx1"/>
              </a:solidFill>
            </a:endParaRPr>
          </a:p>
          <a:p>
            <a:pPr lvl="1" eaLnBrk="1" hangingPunct="1">
              <a:lnSpc>
                <a:spcPct val="90000"/>
              </a:lnSpc>
            </a:pPr>
            <a:endParaRPr lang="en-US" altLang="en-US" sz="2000" dirty="0">
              <a:solidFill>
                <a:schemeClr val="tx1"/>
              </a:solidFill>
            </a:endParaRPr>
          </a:p>
        </p:txBody>
      </p:sp>
      <p:sp>
        <p:nvSpPr>
          <p:cNvPr id="4" name="Rectangle 3"/>
          <p:cNvSpPr/>
          <p:nvPr/>
        </p:nvSpPr>
        <p:spPr>
          <a:xfrm>
            <a:off x="6172200" y="6324600"/>
            <a:ext cx="2743200" cy="304800"/>
          </a:xfrm>
          <a:prstGeom prst="rect">
            <a:avLst/>
          </a:prstGeom>
          <a:solidFill>
            <a:schemeClr val="bg2">
              <a:lumMod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defRPr/>
            </a:pPr>
            <a:r>
              <a:rPr lang="en-US" altLang="en-US" b="1">
                <a:solidFill>
                  <a:schemeClr val="bg1"/>
                </a:solidFill>
              </a:rPr>
              <a:t>Am J Trop Med Hyg 2011</a:t>
            </a:r>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5599"/>
            <a:ext cx="6019800" cy="283581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99" y="1905000"/>
            <a:ext cx="8624887" cy="39624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5" action="ppaction://hlinksldjump"/>
              </a:rPr>
              <a:t>Return to Outline</a:t>
            </a:r>
            <a:endParaRPr lang="en-US" dirty="0"/>
          </a:p>
        </p:txBody>
      </p:sp>
    </p:spTree>
    <p:extLst>
      <p:ext uri="{BB962C8B-B14F-4D97-AF65-F5344CB8AC3E}">
        <p14:creationId xmlns:p14="http://schemas.microsoft.com/office/powerpoint/2010/main" val="273258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81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48133"/>
                                        </p:tgtEl>
                                      </p:cBhvr>
                                    </p:animEffect>
                                    <p:set>
                                      <p:cBhvr>
                                        <p:cTn id="29" dur="1" fill="hold">
                                          <p:stCondLst>
                                            <p:cond delay="499"/>
                                          </p:stCondLst>
                                        </p:cTn>
                                        <p:tgtEl>
                                          <p:spTgt spid="4813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4813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48134"/>
                                        </p:tgtEl>
                                      </p:cBhvr>
                                    </p:animEffect>
                                    <p:set>
                                      <p:cBhvr>
                                        <p:cTn id="46" dur="1" fill="hold">
                                          <p:stCondLst>
                                            <p:cond delay="499"/>
                                          </p:stCondLst>
                                        </p:cTn>
                                        <p:tgtEl>
                                          <p:spTgt spid="48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p:cNvSpPr>
          <p:nvPr>
            <p:ph type="title"/>
          </p:nvPr>
        </p:nvSpPr>
        <p:spPr>
          <a:xfrm>
            <a:off x="457200" y="304800"/>
            <a:ext cx="8229600" cy="1143000"/>
          </a:xfrm>
        </p:spPr>
        <p:txBody>
          <a:bodyPr/>
          <a:lstStyle/>
          <a:p>
            <a:pPr eaLnBrk="1" hangingPunct="1"/>
            <a:r>
              <a:rPr lang="en-US" altLang="en-US">
                <a:solidFill>
                  <a:schemeClr val="bg1"/>
                </a:solidFill>
              </a:rPr>
              <a:t>Thoughts on Evolution</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558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3112"/>
            <a:ext cx="5791200" cy="4510088"/>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6553200"/>
            <a:ext cx="3048000" cy="304800"/>
          </a:xfrm>
          <a:prstGeom prst="rect">
            <a:avLst/>
          </a:prstGeom>
          <a:solidFill>
            <a:schemeClr val="bg2">
              <a:lumMod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defRPr/>
            </a:pPr>
            <a:r>
              <a:rPr lang="en-US" altLang="en-US" b="1">
                <a:solidFill>
                  <a:schemeClr val="bg1"/>
                </a:solidFill>
              </a:rPr>
              <a:t>J Clinical Investigation 2010</a:t>
            </a:r>
          </a:p>
        </p:txBody>
      </p:sp>
      <p:sp>
        <p:nvSpPr>
          <p:cNvPr id="9" name="TextBox 8"/>
          <p:cNvSpPr txBox="1"/>
          <p:nvPr/>
        </p:nvSpPr>
        <p:spPr>
          <a:xfrm>
            <a:off x="1077686" y="2278577"/>
            <a:ext cx="4267200" cy="1200329"/>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Ticks and </a:t>
            </a:r>
            <a:r>
              <a:rPr lang="en-US" sz="2400" dirty="0" err="1">
                <a:solidFill>
                  <a:schemeClr val="tx1"/>
                </a:solidFill>
              </a:rPr>
              <a:t>anaplasma</a:t>
            </a:r>
            <a:r>
              <a:rPr lang="en-US" sz="2400" dirty="0">
                <a:solidFill>
                  <a:schemeClr val="tx1"/>
                </a:solidFill>
              </a:rPr>
              <a:t> have a symbiotic relationship: </a:t>
            </a:r>
          </a:p>
          <a:p>
            <a:pPr algn="ctr"/>
            <a:r>
              <a:rPr lang="en-US" sz="2400" b="1" i="1" dirty="0">
                <a:solidFill>
                  <a:schemeClr val="tx1"/>
                </a:solidFill>
              </a:rPr>
              <a:t>how cool is that?</a:t>
            </a:r>
          </a:p>
        </p:txBody>
      </p:sp>
      <p:cxnSp>
        <p:nvCxnSpPr>
          <p:cNvPr id="10" name="Straight Arrow Connector 9"/>
          <p:cNvCxnSpPr/>
          <p:nvPr/>
        </p:nvCxnSpPr>
        <p:spPr>
          <a:xfrm flipH="1">
            <a:off x="5486400" y="2940202"/>
            <a:ext cx="2000250" cy="1839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33600" y="5319594"/>
            <a:ext cx="4429125" cy="4716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4600" y="2132542"/>
            <a:ext cx="2590800" cy="156966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Anaplasma makes the tick survive in the cold better</a:t>
            </a:r>
          </a:p>
        </p:txBody>
      </p:sp>
      <p:sp>
        <p:nvSpPr>
          <p:cNvPr id="8" name="TextBox 7"/>
          <p:cNvSpPr txBox="1"/>
          <p:nvPr/>
        </p:nvSpPr>
        <p:spPr>
          <a:xfrm>
            <a:off x="6411686" y="4869597"/>
            <a:ext cx="2590800" cy="830997"/>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And makes ticks faster</a:t>
            </a:r>
          </a:p>
        </p:txBody>
      </p:sp>
      <p:pic>
        <p:nvPicPr>
          <p:cNvPr id="8194" name="Picture 2" descr="Image result for surprise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31298"/>
            <a:ext cx="1133475" cy="141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a:r>
            <a:br>
              <a:rPr lang="en-US" sz="3600" dirty="0"/>
            </a:br>
            <a:r>
              <a:rPr lang="en-US" sz="3600" dirty="0"/>
              <a:t>Treatment of </a:t>
            </a:r>
            <a:r>
              <a:rPr lang="en-US" sz="3600" dirty="0" err="1"/>
              <a:t>Anaplasma</a:t>
            </a:r>
            <a:r>
              <a:rPr lang="en-US" sz="3600" dirty="0"/>
              <a:t>/</a:t>
            </a:r>
            <a:r>
              <a:rPr lang="en-US" sz="3600" dirty="0" err="1"/>
              <a:t>Ehrlichia</a:t>
            </a:r>
            <a:r>
              <a:rPr lang="en-US" sz="3600" dirty="0"/>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5914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12237" y="5638800"/>
            <a:ext cx="3657091" cy="923330"/>
          </a:xfrm>
          <a:prstGeom prst="rect">
            <a:avLst/>
          </a:prstGeom>
          <a:noFill/>
        </p:spPr>
        <p:txBody>
          <a:bodyPr wrap="none" rtlCol="0">
            <a:spAutoFit/>
          </a:bodyPr>
          <a:lstStyle/>
          <a:p>
            <a:r>
              <a:rPr lang="en-GB" dirty="0" err="1"/>
              <a:t>Wormser</a:t>
            </a:r>
            <a:r>
              <a:rPr lang="en-GB" dirty="0"/>
              <a:t> GP et al. </a:t>
            </a:r>
            <a:r>
              <a:rPr lang="en-GB" i="1" dirty="0"/>
              <a:t>CID</a:t>
            </a:r>
            <a:r>
              <a:rPr lang="en-GB" dirty="0"/>
              <a:t> 2006. 43:1089</a:t>
            </a:r>
          </a:p>
          <a:p>
            <a:r>
              <a:rPr lang="en-GB" dirty="0" err="1"/>
              <a:t>Dumler</a:t>
            </a:r>
            <a:r>
              <a:rPr lang="en-GB" dirty="0"/>
              <a:t> JS et al. </a:t>
            </a:r>
            <a:r>
              <a:rPr lang="en-GB" i="1" dirty="0"/>
              <a:t>CID</a:t>
            </a:r>
            <a:r>
              <a:rPr lang="en-GB" dirty="0"/>
              <a:t> 2007;45:S45</a:t>
            </a:r>
            <a:endParaRPr lang="en-US" dirty="0"/>
          </a:p>
          <a:p>
            <a:endParaRPr lang="en-US" dirty="0"/>
          </a:p>
        </p:txBody>
      </p:sp>
      <p:cxnSp>
        <p:nvCxnSpPr>
          <p:cNvPr id="6" name="Straight Arrow Connector 5"/>
          <p:cNvCxnSpPr/>
          <p:nvPr/>
        </p:nvCxnSpPr>
        <p:spPr>
          <a:xfrm flipH="1">
            <a:off x="1905000" y="2165200"/>
            <a:ext cx="4635782" cy="100148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4600" y="1380370"/>
            <a:ext cx="2590800" cy="156966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Very similar to Lyme Disease! Doxycycline will get both very well</a:t>
            </a:r>
          </a:p>
        </p:txBody>
      </p:sp>
      <p:sp>
        <p:nvSpPr>
          <p:cNvPr id="8" name="TextBox 7"/>
          <p:cNvSpPr txBox="1"/>
          <p:nvPr/>
        </p:nvSpPr>
        <p:spPr>
          <a:xfrm>
            <a:off x="242455" y="5915799"/>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16560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sz="quarter" idx="1"/>
          </p:nvPr>
        </p:nvSpPr>
        <p:spPr/>
        <p:txBody>
          <a:bodyPr/>
          <a:lstStyle/>
          <a:p>
            <a:r>
              <a:rPr lang="en-US" sz="2800" dirty="0"/>
              <a:t>Introduction </a:t>
            </a:r>
          </a:p>
          <a:p>
            <a:r>
              <a:rPr lang="en-US" dirty="0"/>
              <a:t>Lyme Disease</a:t>
            </a:r>
          </a:p>
          <a:p>
            <a:r>
              <a:rPr lang="en-US" dirty="0" err="1"/>
              <a:t>Anaplasma</a:t>
            </a:r>
            <a:r>
              <a:rPr lang="en-US" dirty="0"/>
              <a:t>/</a:t>
            </a:r>
            <a:r>
              <a:rPr lang="en-US" dirty="0" err="1"/>
              <a:t>Ehrlichia</a:t>
            </a:r>
            <a:r>
              <a:rPr lang="en-US" dirty="0"/>
              <a:t> </a:t>
            </a:r>
          </a:p>
          <a:p>
            <a:r>
              <a:rPr lang="en-US" b="1" dirty="0">
                <a:solidFill>
                  <a:srgbClr val="00B0F0"/>
                </a:solidFill>
              </a:rPr>
              <a:t>Babesia</a:t>
            </a:r>
            <a:r>
              <a:rPr lang="en-US" dirty="0"/>
              <a:t> </a:t>
            </a:r>
          </a:p>
          <a:p>
            <a:r>
              <a:rPr lang="en-US" dirty="0"/>
              <a:t>Assorted other TBI’s</a:t>
            </a:r>
          </a:p>
          <a:p>
            <a:pPr marL="0" indent="0">
              <a:buNone/>
            </a:pP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26504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
          </p:nvPr>
        </p:nvSpPr>
        <p:spPr>
          <a:xfrm>
            <a:off x="304800" y="1828800"/>
            <a:ext cx="8503920" cy="4572000"/>
          </a:xfrm>
        </p:spPr>
        <p:txBody>
          <a:bodyPr/>
          <a:lstStyle/>
          <a:p>
            <a:r>
              <a:rPr lang="en-US" dirty="0"/>
              <a:t>What infections is this patient at risk for?</a:t>
            </a:r>
          </a:p>
          <a:p>
            <a:r>
              <a:rPr lang="en-US" dirty="0"/>
              <a:t>How will we diagnosis her illness?</a:t>
            </a:r>
          </a:p>
          <a:p>
            <a:r>
              <a:rPr lang="en-US" dirty="0"/>
              <a:t>How will we treat her? </a:t>
            </a:r>
          </a:p>
          <a:p>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311329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Babesia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7" y="3131683"/>
            <a:ext cx="2735480" cy="224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1842035"/>
            <a:ext cx="6553200" cy="646331"/>
          </a:xfrm>
          <a:prstGeom prst="rect">
            <a:avLst/>
          </a:prstGeom>
          <a:solidFill>
            <a:srgbClr val="FF0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dirty="0">
                <a:solidFill>
                  <a:schemeClr val="bg1"/>
                </a:solidFill>
              </a:rPr>
              <a:t>“The Malaria of New England”</a:t>
            </a:r>
          </a:p>
        </p:txBody>
      </p:sp>
      <p:pic>
        <p:nvPicPr>
          <p:cNvPr id="3" name="Picture 2" descr="Image result for bab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0512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905125"/>
            <a:ext cx="1612986"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5" action="ppaction://hlinksldjump"/>
              </a:rPr>
              <a:t>Return to Outline</a:t>
            </a:r>
            <a:endParaRPr lang="en-US" dirty="0"/>
          </a:p>
        </p:txBody>
      </p:sp>
    </p:spTree>
    <p:extLst>
      <p:ext uri="{BB962C8B-B14F-4D97-AF65-F5344CB8AC3E}">
        <p14:creationId xmlns:p14="http://schemas.microsoft.com/office/powerpoint/2010/main" val="3268898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Babesia </a:t>
            </a:r>
          </a:p>
        </p:txBody>
      </p:sp>
      <p:sp>
        <p:nvSpPr>
          <p:cNvPr id="3" name="Content Placeholder 2"/>
          <p:cNvSpPr>
            <a:spLocks noGrp="1"/>
          </p:cNvSpPr>
          <p:nvPr>
            <p:ph sz="quarter" idx="1"/>
          </p:nvPr>
        </p:nvSpPr>
        <p:spPr/>
        <p:txBody>
          <a:bodyPr/>
          <a:lstStyle/>
          <a:p>
            <a:r>
              <a:rPr lang="en-US" dirty="0"/>
              <a:t>A protozoal parasite of red blood cells, spread by ticks, endemic to New England and the Upper Midwest (Wisconsin)</a:t>
            </a:r>
          </a:p>
          <a:p>
            <a:r>
              <a:rPr lang="en-US" dirty="0"/>
              <a:t>Long ago, </a:t>
            </a:r>
            <a:r>
              <a:rPr lang="en-US" dirty="0" err="1"/>
              <a:t>babesia</a:t>
            </a:r>
            <a:r>
              <a:rPr lang="en-US" dirty="0"/>
              <a:t> and malaria shared a common ancestor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1"/>
            <a:ext cx="241678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malaria ring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2"/>
            <a:ext cx="2156334"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5943600"/>
            <a:ext cx="2416783" cy="52322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Babesia</a:t>
            </a:r>
          </a:p>
        </p:txBody>
      </p:sp>
      <p:sp>
        <p:nvSpPr>
          <p:cNvPr id="7" name="TextBox 6"/>
          <p:cNvSpPr txBox="1"/>
          <p:nvPr/>
        </p:nvSpPr>
        <p:spPr>
          <a:xfrm>
            <a:off x="4789715" y="5965371"/>
            <a:ext cx="2167220" cy="52322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Malaria</a:t>
            </a:r>
          </a:p>
        </p:txBody>
      </p:sp>
      <p:sp>
        <p:nvSpPr>
          <p:cNvPr id="8" name="TextBox 7"/>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spTree>
    <p:extLst>
      <p:ext uri="{BB962C8B-B14F-4D97-AF65-F5344CB8AC3E}">
        <p14:creationId xmlns:p14="http://schemas.microsoft.com/office/powerpoint/2010/main" val="194093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457200"/>
            <a:ext cx="838334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67538" y="5943600"/>
            <a:ext cx="1490662" cy="381000"/>
          </a:xfrm>
          <a:prstGeom prst="rect">
            <a:avLst/>
          </a:prstGeom>
          <a:noFill/>
        </p:spPr>
        <p:txBody>
          <a:bodyPr wrap="square" rtlCol="0">
            <a:spAutoFit/>
          </a:bodyPr>
          <a:lstStyle/>
          <a:p>
            <a:r>
              <a:rPr lang="en-US" dirty="0"/>
              <a:t>cdc.gov</a:t>
            </a:r>
          </a:p>
        </p:txBody>
      </p:sp>
      <p:sp>
        <p:nvSpPr>
          <p:cNvPr id="4" name="TextBox 3"/>
          <p:cNvSpPr txBox="1"/>
          <p:nvPr/>
        </p:nvSpPr>
        <p:spPr>
          <a:xfrm>
            <a:off x="870856" y="762000"/>
            <a:ext cx="3124200" cy="1384995"/>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Found in the same areas as Lyme Disease</a:t>
            </a:r>
          </a:p>
        </p:txBody>
      </p:sp>
      <p:grpSp>
        <p:nvGrpSpPr>
          <p:cNvPr id="2" name="Group 1"/>
          <p:cNvGrpSpPr/>
          <p:nvPr/>
        </p:nvGrpSpPr>
        <p:grpSpPr>
          <a:xfrm>
            <a:off x="870856" y="4419600"/>
            <a:ext cx="4463144" cy="1384995"/>
            <a:chOff x="870856" y="4419600"/>
            <a:chExt cx="4463144" cy="1384995"/>
          </a:xfrm>
        </p:grpSpPr>
        <p:sp>
          <p:nvSpPr>
            <p:cNvPr id="5" name="TextBox 4"/>
            <p:cNvSpPr txBox="1"/>
            <p:nvPr/>
          </p:nvSpPr>
          <p:spPr>
            <a:xfrm>
              <a:off x="870856" y="4419600"/>
              <a:ext cx="4463144" cy="1384995"/>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Because it’s spread by the same </a:t>
              </a:r>
              <a:r>
                <a:rPr lang="en-US" sz="2800" b="1" i="1" dirty="0">
                  <a:solidFill>
                    <a:schemeClr val="tx1"/>
                  </a:solidFill>
                </a:rPr>
                <a:t>Ixodes </a:t>
              </a:r>
              <a:r>
                <a:rPr lang="en-US" sz="2800" b="1" i="1" dirty="0" err="1">
                  <a:solidFill>
                    <a:schemeClr val="tx1"/>
                  </a:solidFill>
                </a:rPr>
                <a:t>scapularis</a:t>
              </a:r>
              <a:r>
                <a:rPr lang="en-US" sz="2800" b="1" i="1" dirty="0">
                  <a:solidFill>
                    <a:schemeClr val="tx1"/>
                  </a:solidFill>
                </a:rPr>
                <a:t> </a:t>
              </a:r>
              <a:r>
                <a:rPr lang="en-US" sz="2800" b="1" dirty="0">
                  <a:solidFill>
                    <a:schemeClr val="tx1"/>
                  </a:solidFill>
                </a:rPr>
                <a:t>tick!</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029200"/>
              <a:ext cx="60181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079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Babesia pathogenesis</a:t>
            </a:r>
          </a:p>
        </p:txBody>
      </p:sp>
      <p:sp>
        <p:nvSpPr>
          <p:cNvPr id="3" name="Content Placeholder 2"/>
          <p:cNvSpPr>
            <a:spLocks noGrp="1"/>
          </p:cNvSpPr>
          <p:nvPr>
            <p:ph sz="quarter" idx="1"/>
          </p:nvPr>
        </p:nvSpPr>
        <p:spPr>
          <a:xfrm>
            <a:off x="301752" y="1527048"/>
            <a:ext cx="6618593" cy="4572000"/>
          </a:xfrm>
        </p:spPr>
        <p:txBody>
          <a:bodyPr>
            <a:normAutofit lnSpcReduction="10000"/>
          </a:bodyPr>
          <a:lstStyle/>
          <a:p>
            <a:r>
              <a:rPr lang="en-US" dirty="0"/>
              <a:t>The </a:t>
            </a:r>
            <a:r>
              <a:rPr lang="en-US" dirty="0" err="1"/>
              <a:t>babesia</a:t>
            </a:r>
            <a:r>
              <a:rPr lang="en-US" dirty="0"/>
              <a:t> protozoa divides by binary fission</a:t>
            </a:r>
          </a:p>
          <a:p>
            <a:r>
              <a:rPr lang="en-US" dirty="0"/>
              <a:t>Thus you will always see factors of 2 (either 1, 2, or 4 protozoa in each cell)</a:t>
            </a:r>
          </a:p>
          <a:p>
            <a:r>
              <a:rPr lang="en-US" dirty="0"/>
              <a:t>When 4 protozoa line up nicely, it’s called a “Maltese Cross”</a:t>
            </a:r>
          </a:p>
          <a:p>
            <a:r>
              <a:rPr lang="en-US" dirty="0"/>
              <a:t>Eventually, protozoa will rupture the RBC, causing hemolysis</a:t>
            </a:r>
          </a:p>
          <a:p>
            <a:r>
              <a:rPr lang="en-US" dirty="0"/>
              <a:t>The spleen is hugely important for clearing infected RBC’s out of circulation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667000"/>
            <a:ext cx="241678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267200" y="3733800"/>
            <a:ext cx="2057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18577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Babesia pathogenesis: </a:t>
            </a:r>
            <a:r>
              <a:rPr lang="en-US" i="1" dirty="0"/>
              <a:t>all about that parasitemia </a:t>
            </a:r>
          </a:p>
        </p:txBody>
      </p:sp>
      <p:sp>
        <p:nvSpPr>
          <p:cNvPr id="3" name="Content Placeholder 2"/>
          <p:cNvSpPr>
            <a:spLocks noGrp="1"/>
          </p:cNvSpPr>
          <p:nvPr>
            <p:ph sz="quarter" idx="1"/>
          </p:nvPr>
        </p:nvSpPr>
        <p:spPr>
          <a:xfrm>
            <a:off x="301752" y="1527048"/>
            <a:ext cx="8461248" cy="4572000"/>
          </a:xfrm>
        </p:spPr>
        <p:txBody>
          <a:bodyPr/>
          <a:lstStyle/>
          <a:p>
            <a:r>
              <a:rPr lang="en-US" dirty="0"/>
              <a:t>How sick one gets depends on the parasite burden in the blood</a:t>
            </a:r>
          </a:p>
          <a:p>
            <a:r>
              <a:rPr lang="en-US" dirty="0"/>
              <a:t>Severe disease tends to occur when &gt;4% of RBCs are infected </a:t>
            </a:r>
          </a:p>
          <a:p>
            <a:r>
              <a:rPr lang="en-US" dirty="0"/>
              <a:t>In patients with a functional spleen, parasitemia ranges 1-20%</a:t>
            </a:r>
          </a:p>
          <a:p>
            <a:pPr lvl="1"/>
            <a:r>
              <a:rPr lang="en-US" dirty="0"/>
              <a:t>Most cases have &lt;1% parasitemia </a:t>
            </a:r>
          </a:p>
          <a:p>
            <a:r>
              <a:rPr lang="en-US" dirty="0"/>
              <a:t>In </a:t>
            </a:r>
            <a:r>
              <a:rPr lang="en-US" b="1" i="1" dirty="0"/>
              <a:t>asplenic patients</a:t>
            </a:r>
            <a:r>
              <a:rPr lang="en-US" dirty="0"/>
              <a:t>, parasitemia has been described as high as 80% and </a:t>
            </a:r>
            <a:r>
              <a:rPr lang="en-US" dirty="0" err="1"/>
              <a:t>babesia</a:t>
            </a:r>
            <a:r>
              <a:rPr lang="en-US" dirty="0"/>
              <a:t> is MUCH more fulminant and deadly </a:t>
            </a:r>
          </a:p>
        </p:txBody>
      </p:sp>
    </p:spTree>
    <p:extLst>
      <p:ext uri="{BB962C8B-B14F-4D97-AF65-F5344CB8AC3E}">
        <p14:creationId xmlns:p14="http://schemas.microsoft.com/office/powerpoint/2010/main" val="22974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81000" y="533400"/>
            <a:ext cx="2971800" cy="584775"/>
          </a:xfrm>
          <a:prstGeom prst="rect">
            <a:avLst/>
          </a:prstGeom>
          <a:noFill/>
          <a:ln w="9525">
            <a:noFill/>
            <a:miter lim="800000"/>
            <a:headEnd/>
            <a:tailEnd/>
          </a:ln>
          <a:effectLst/>
        </p:spPr>
        <p:txBody>
          <a:bodyPr>
            <a:spAutoFit/>
          </a:bodyPr>
          <a:lstStyle/>
          <a:p>
            <a:pPr marL="114300" lvl="1" defTabSz="2254250"/>
            <a:r>
              <a:rPr lang="en-US" sz="3200" b="1" dirty="0">
                <a:effectLst>
                  <a:outerShdw blurRad="38100" dist="38100" dir="2700000" algn="tl">
                    <a:srgbClr val="000000"/>
                  </a:outerShdw>
                </a:effectLst>
              </a:rPr>
              <a:t>Case</a:t>
            </a:r>
            <a:endParaRPr lang="en-US" sz="3000" b="1" dirty="0">
              <a:effectLst>
                <a:outerShdw blurRad="38100" dist="38100" dir="2700000" algn="tl">
                  <a:srgbClr val="000000"/>
                </a:outerShdw>
              </a:effectLst>
            </a:endParaRPr>
          </a:p>
        </p:txBody>
      </p:sp>
      <p:sp>
        <p:nvSpPr>
          <p:cNvPr id="86019" name="Text Box 3"/>
          <p:cNvSpPr txBox="1">
            <a:spLocks noChangeArrowheads="1"/>
          </p:cNvSpPr>
          <p:nvPr/>
        </p:nvSpPr>
        <p:spPr bwMode="auto">
          <a:xfrm>
            <a:off x="457200" y="1524000"/>
            <a:ext cx="8305800" cy="4832092"/>
          </a:xfrm>
          <a:prstGeom prst="rect">
            <a:avLst/>
          </a:prstGeom>
          <a:noFill/>
          <a:ln w="9525">
            <a:noFill/>
            <a:miter lim="800000"/>
            <a:headEnd/>
            <a:tailEnd/>
          </a:ln>
          <a:effectLst/>
        </p:spPr>
        <p:txBody>
          <a:bodyPr>
            <a:spAutoFit/>
          </a:bodyPr>
          <a:lstStyle/>
          <a:p>
            <a:r>
              <a:rPr lang="en-US" sz="2800" dirty="0">
                <a:cs typeface="Times New Roman" pitchFamily="18" charset="0"/>
              </a:rPr>
              <a:t>A 65 year-old man is seen in your office for fever and headache that has been present for the last 2 days.  For the  past month he had been on  Nantucket Island, MA with his  two grandsons  who  had returned  from  Nigeria.  He was in his usual excellent health </a:t>
            </a:r>
            <a:r>
              <a:rPr lang="en-US" sz="2800" b="1" i="1" dirty="0">
                <a:cs typeface="Times New Roman" pitchFamily="18" charset="0"/>
              </a:rPr>
              <a:t>until 5 weeks ago </a:t>
            </a:r>
            <a:r>
              <a:rPr lang="en-US" sz="2800" dirty="0">
                <a:cs typeface="Times New Roman" pitchFamily="18" charset="0"/>
              </a:rPr>
              <a:t>when he developed a non-pruritic, erythematous, 10 cm circular skin lesion on the his left thigh (ten days after he returned from Nantucket)  He was seen by his physician who prescribed doxycycline for 21 days.</a:t>
            </a:r>
            <a:endParaRPr lang="en-US" sz="2800" dirty="0">
              <a:cs typeface="Arial" pitchFamily="34" charset="0"/>
            </a:endParaRPr>
          </a:p>
        </p:txBody>
      </p:sp>
      <p:sp>
        <p:nvSpPr>
          <p:cNvPr id="4" name="TextBox 3"/>
          <p:cNvSpPr txBox="1"/>
          <p:nvPr/>
        </p:nvSpPr>
        <p:spPr>
          <a:xfrm>
            <a:off x="7543800" y="210234"/>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12157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schemeClr>
                </a:solidFill>
              </a:rPr>
              <a:t>Rash 5 weeks ago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38299"/>
            <a:ext cx="6312627"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33497577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3200" b="1" dirty="0">
                <a:solidFill>
                  <a:schemeClr val="tx1"/>
                </a:solidFill>
                <a:effectLst>
                  <a:outerShdw blurRad="38100" dist="38100" dir="2700000" algn="tl">
                    <a:srgbClr val="000000"/>
                  </a:outerShdw>
                </a:effectLst>
                <a:ea typeface="ＭＳ Ｐゴシック" pitchFamily="34" charset="-128"/>
              </a:rPr>
              <a:t>Case continued</a:t>
            </a:r>
            <a:endParaRPr lang="en-US" b="1" dirty="0">
              <a:solidFill>
                <a:schemeClr val="tx1"/>
              </a:solidFill>
              <a:effectLst>
                <a:outerShdw blurRad="38100" dist="38100" dir="2700000" algn="tl">
                  <a:srgbClr val="000000"/>
                </a:outerShdw>
              </a:effectLst>
              <a:ea typeface="ＭＳ Ｐゴシック" pitchFamily="34" charset="-128"/>
            </a:endParaRPr>
          </a:p>
        </p:txBody>
      </p:sp>
      <p:sp>
        <p:nvSpPr>
          <p:cNvPr id="122883" name="Rectangle 3"/>
          <p:cNvSpPr>
            <a:spLocks noGrp="1" noChangeArrowheads="1"/>
          </p:cNvSpPr>
          <p:nvPr>
            <p:ph type="body" idx="1"/>
          </p:nvPr>
        </p:nvSpPr>
        <p:spPr>
          <a:xfrm>
            <a:off x="609600" y="1600200"/>
            <a:ext cx="8229600" cy="4572000"/>
          </a:xfrm>
        </p:spPr>
        <p:txBody>
          <a:bodyPr/>
          <a:lstStyle/>
          <a:p>
            <a:pPr marL="0" indent="0">
              <a:lnSpc>
                <a:spcPct val="80000"/>
              </a:lnSpc>
              <a:spcBef>
                <a:spcPct val="0"/>
              </a:spcBef>
            </a:pPr>
            <a:r>
              <a:rPr lang="en-US" sz="2800" dirty="0">
                <a:ea typeface="ＭＳ Ｐゴシック" pitchFamily="34" charset="-128"/>
                <a:cs typeface="Times New Roman" pitchFamily="18" charset="0"/>
              </a:rPr>
              <a:t>The rash on his leg resolved after 6 days of antibiotics and he felt well until </a:t>
            </a:r>
            <a:r>
              <a:rPr lang="en-US" sz="2800" b="1" i="1" dirty="0">
                <a:ea typeface="ＭＳ Ｐゴシック" pitchFamily="34" charset="-128"/>
                <a:cs typeface="Times New Roman" pitchFamily="18" charset="0"/>
              </a:rPr>
              <a:t>2 days </a:t>
            </a:r>
            <a:r>
              <a:rPr lang="en-US" sz="2800" dirty="0">
                <a:ea typeface="ＭＳ Ｐゴシック" pitchFamily="34" charset="-128"/>
                <a:cs typeface="Times New Roman" pitchFamily="18" charset="0"/>
              </a:rPr>
              <a:t>ago when he began to feel feverish.  Over the past 48 hours he has had chills, fever, marked fatigue and loss of appetite.  A mild headache which began two days ago has worsened so that he does not feel able to go to work.</a:t>
            </a:r>
            <a:r>
              <a:rPr lang="en-US" sz="2800" dirty="0">
                <a:ea typeface="ＭＳ Ｐゴシック" pitchFamily="34" charset="-128"/>
                <a:cs typeface="Arial" pitchFamily="34" charset="0"/>
              </a:rPr>
              <a:t> </a:t>
            </a:r>
            <a:r>
              <a:rPr lang="en-US" sz="2800" dirty="0">
                <a:ea typeface="ＭＳ Ｐゴシック" pitchFamily="34" charset="-128"/>
                <a:cs typeface="Times New Roman" pitchFamily="18" charset="0"/>
              </a:rPr>
              <a:t>On physical examination temperature is 101.4F, pulse 100/min, blood pressure 112/68 mm Hg, respirations 14/min.  He is mildly uncomfortable because of the headache but non-toxic appearing.  There is no rash.  The neck is not stiff. </a:t>
            </a:r>
            <a:endParaRPr lang="en-US" sz="2800" dirty="0">
              <a:ea typeface="ＭＳ Ｐゴシック" pitchFamily="34" charset="-128"/>
              <a:cs typeface="Arial" pitchFamily="34" charset="0"/>
            </a:endParaRPr>
          </a:p>
          <a:p>
            <a:pPr marL="0" indent="0">
              <a:lnSpc>
                <a:spcPct val="80000"/>
              </a:lnSpc>
            </a:pPr>
            <a:endParaRPr lang="en-US" dirty="0">
              <a:ea typeface="ＭＳ Ｐゴシック" pitchFamily="34" charset="-128"/>
            </a:endParaRP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3282106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effectLst>
                  <a:outerShdw blurRad="38100" dist="38100" dir="2700000" algn="tl">
                    <a:srgbClr val="000000"/>
                  </a:outerShdw>
                </a:effectLst>
                <a:ea typeface="ＭＳ Ｐゴシック" pitchFamily="34" charset="-128"/>
              </a:rPr>
              <a:t>Case continued</a:t>
            </a:r>
            <a:endParaRPr lang="en-US" dirty="0"/>
          </a:p>
        </p:txBody>
      </p:sp>
      <p:sp>
        <p:nvSpPr>
          <p:cNvPr id="3" name="Content Placeholder 2"/>
          <p:cNvSpPr>
            <a:spLocks noGrp="1"/>
          </p:cNvSpPr>
          <p:nvPr>
            <p:ph sz="quarter" idx="1"/>
          </p:nvPr>
        </p:nvSpPr>
        <p:spPr/>
        <p:txBody>
          <a:bodyPr/>
          <a:lstStyle/>
          <a:p>
            <a:pPr>
              <a:spcBef>
                <a:spcPct val="50000"/>
              </a:spcBef>
            </a:pPr>
            <a:r>
              <a:rPr lang="en-US" sz="2400" dirty="0">
                <a:cs typeface="Times New Roman" pitchFamily="18" charset="0"/>
              </a:rPr>
              <a:t>Laboratory studies reveal WBC 6,100, </a:t>
            </a:r>
            <a:r>
              <a:rPr lang="en-US" sz="2400" dirty="0" err="1">
                <a:cs typeface="Times New Roman" pitchFamily="18" charset="0"/>
              </a:rPr>
              <a:t>Hgb</a:t>
            </a:r>
            <a:r>
              <a:rPr lang="en-US" sz="2400" dirty="0">
                <a:cs typeface="Times New Roman" pitchFamily="18" charset="0"/>
              </a:rPr>
              <a:t> 11.8, </a:t>
            </a:r>
            <a:r>
              <a:rPr lang="en-US" sz="2400" dirty="0" err="1">
                <a:cs typeface="Times New Roman" pitchFamily="18" charset="0"/>
              </a:rPr>
              <a:t>Hct</a:t>
            </a:r>
            <a:r>
              <a:rPr lang="en-US" sz="2400" dirty="0">
                <a:cs typeface="Times New Roman" pitchFamily="18" charset="0"/>
              </a:rPr>
              <a:t> 36, platelets 102,000, bilirubin 1.6, AST 92, ALT 106, and LDH 368.  Glucose, electrolytes, BUN and creatinine are normal.</a:t>
            </a:r>
            <a:r>
              <a:rPr lang="en-US" sz="2400" dirty="0">
                <a:cs typeface="Arial" pitchFamily="34" charset="0"/>
              </a:rPr>
              <a:t> </a:t>
            </a:r>
          </a:p>
          <a:p>
            <a:pPr>
              <a:spcBef>
                <a:spcPct val="50000"/>
              </a:spcBef>
            </a:pPr>
            <a:endParaRPr lang="en-US" sz="2400" dirty="0">
              <a:cs typeface="Arial" pitchFamily="34" charset="0"/>
            </a:endParaRPr>
          </a:p>
          <a:p>
            <a:pPr>
              <a:spcBef>
                <a:spcPct val="50000"/>
              </a:spcBef>
            </a:pPr>
            <a:r>
              <a:rPr lang="en-US" sz="2400" dirty="0">
                <a:cs typeface="Arial" pitchFamily="34" charset="0"/>
              </a:rPr>
              <a:t>What do you think is going 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664" y="4038600"/>
            <a:ext cx="2177761" cy="178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95056" y="4038600"/>
            <a:ext cx="3124200" cy="954107"/>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Yes, it’s babesiosis!</a:t>
            </a:r>
          </a:p>
        </p:txBody>
      </p:sp>
      <p:sp>
        <p:nvSpPr>
          <p:cNvPr id="6" name="TextBox 5"/>
          <p:cNvSpPr txBox="1"/>
          <p:nvPr/>
        </p:nvSpPr>
        <p:spPr>
          <a:xfrm>
            <a:off x="3995056" y="5118882"/>
            <a:ext cx="4844144" cy="92333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solidFill>
                  <a:schemeClr val="tx1"/>
                </a:solidFill>
              </a:rPr>
              <a:t>Are you surprised he got sick 5 weeks after his initial Lyme erythema </a:t>
            </a:r>
            <a:r>
              <a:rPr lang="en-US" b="1" dirty="0" err="1">
                <a:solidFill>
                  <a:schemeClr val="tx1"/>
                </a:solidFill>
              </a:rPr>
              <a:t>migrans</a:t>
            </a:r>
            <a:r>
              <a:rPr lang="en-US" b="1" dirty="0">
                <a:solidFill>
                  <a:schemeClr val="tx1"/>
                </a:solidFill>
              </a:rPr>
              <a:t> was found and treated?</a:t>
            </a:r>
          </a:p>
        </p:txBody>
      </p:sp>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37368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Babesiosis: clinical features</a:t>
            </a:r>
          </a:p>
        </p:txBody>
      </p:sp>
      <p:sp>
        <p:nvSpPr>
          <p:cNvPr id="3" name="Content Placeholder 2"/>
          <p:cNvSpPr>
            <a:spLocks noGrp="1"/>
          </p:cNvSpPr>
          <p:nvPr>
            <p:ph sz="quarter" idx="1"/>
          </p:nvPr>
        </p:nvSpPr>
        <p:spPr/>
        <p:txBody>
          <a:bodyPr/>
          <a:lstStyle/>
          <a:p>
            <a:r>
              <a:rPr lang="en-US" dirty="0"/>
              <a:t>Incubation period can be 1-12 weeks!</a:t>
            </a:r>
          </a:p>
          <a:p>
            <a:r>
              <a:rPr lang="en-US" dirty="0"/>
              <a:t>Babesia is divided into:</a:t>
            </a:r>
          </a:p>
        </p:txBody>
      </p:sp>
      <p:sp>
        <p:nvSpPr>
          <p:cNvPr id="4" name="TextBox 3"/>
          <p:cNvSpPr txBox="1"/>
          <p:nvPr/>
        </p:nvSpPr>
        <p:spPr>
          <a:xfrm>
            <a:off x="870856" y="2743200"/>
            <a:ext cx="3552208" cy="523220"/>
          </a:xfrm>
          <a:prstGeom prst="rect">
            <a:avLst/>
          </a:prstGeom>
          <a:solidFill>
            <a:srgbClr val="92D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Mild Disease</a:t>
            </a:r>
          </a:p>
        </p:txBody>
      </p:sp>
      <p:sp>
        <p:nvSpPr>
          <p:cNvPr id="5" name="TextBox 4"/>
          <p:cNvSpPr txBox="1"/>
          <p:nvPr/>
        </p:nvSpPr>
        <p:spPr>
          <a:xfrm>
            <a:off x="5093028" y="2753802"/>
            <a:ext cx="3593772" cy="523220"/>
          </a:xfrm>
          <a:prstGeom prst="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Severe Disease</a:t>
            </a:r>
          </a:p>
        </p:txBody>
      </p:sp>
      <p:sp>
        <p:nvSpPr>
          <p:cNvPr id="6" name="TextBox 5"/>
          <p:cNvSpPr txBox="1"/>
          <p:nvPr/>
        </p:nvSpPr>
        <p:spPr>
          <a:xfrm>
            <a:off x="867392" y="3297804"/>
            <a:ext cx="3552208" cy="3046988"/>
          </a:xfrm>
          <a:prstGeom prst="rect">
            <a:avLst/>
          </a:prstGeom>
          <a:solidFill>
            <a:srgbClr val="92D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457200" indent="-457200">
              <a:buFont typeface="Arial" panose="020B0604020202020204" pitchFamily="34" charset="0"/>
              <a:buChar char="•"/>
            </a:pPr>
            <a:r>
              <a:rPr lang="en-US" sz="1600" b="1" dirty="0">
                <a:solidFill>
                  <a:schemeClr val="tx1"/>
                </a:solidFill>
              </a:rPr>
              <a:t>Usually, &lt;4% parasitemia </a:t>
            </a:r>
          </a:p>
          <a:p>
            <a:pPr marL="457200" indent="-457200">
              <a:buFont typeface="Arial" panose="020B0604020202020204" pitchFamily="34" charset="0"/>
              <a:buChar char="•"/>
            </a:pPr>
            <a:r>
              <a:rPr lang="en-US" sz="1600" b="1" dirty="0">
                <a:solidFill>
                  <a:schemeClr val="tx1"/>
                </a:solidFill>
              </a:rPr>
              <a:t>Fever (often quite high, like &gt;103F)</a:t>
            </a:r>
          </a:p>
          <a:p>
            <a:pPr marL="457200" indent="-457200">
              <a:buFont typeface="Arial" panose="020B0604020202020204" pitchFamily="34" charset="0"/>
              <a:buChar char="•"/>
            </a:pPr>
            <a:r>
              <a:rPr lang="en-US" sz="1600" b="1" dirty="0">
                <a:solidFill>
                  <a:schemeClr val="tx1"/>
                </a:solidFill>
              </a:rPr>
              <a:t>Fatigue/weakness</a:t>
            </a:r>
          </a:p>
          <a:p>
            <a:pPr marL="457200" indent="-457200">
              <a:buFont typeface="Arial" panose="020B0604020202020204" pitchFamily="34" charset="0"/>
              <a:buChar char="•"/>
            </a:pPr>
            <a:r>
              <a:rPr lang="en-US" sz="1600" b="1" dirty="0">
                <a:solidFill>
                  <a:schemeClr val="tx1"/>
                </a:solidFill>
              </a:rPr>
              <a:t>Headache </a:t>
            </a:r>
          </a:p>
          <a:p>
            <a:pPr marL="457200" indent="-457200">
              <a:buFont typeface="Arial" panose="020B0604020202020204" pitchFamily="34" charset="0"/>
              <a:buChar char="•"/>
            </a:pPr>
            <a:r>
              <a:rPr lang="en-US" sz="1600" b="1" dirty="0">
                <a:solidFill>
                  <a:schemeClr val="tx1"/>
                </a:solidFill>
              </a:rPr>
              <a:t>Arthralgia </a:t>
            </a:r>
          </a:p>
          <a:p>
            <a:pPr marL="457200" indent="-457200">
              <a:buFont typeface="Arial" panose="020B0604020202020204" pitchFamily="34" charset="0"/>
              <a:buChar char="•"/>
            </a:pPr>
            <a:r>
              <a:rPr lang="en-US" sz="1600" b="1" dirty="0">
                <a:solidFill>
                  <a:schemeClr val="tx1"/>
                </a:solidFill>
              </a:rPr>
              <a:t>N/V</a:t>
            </a:r>
          </a:p>
          <a:p>
            <a:pPr marL="457200" indent="-457200">
              <a:buFont typeface="Arial" panose="020B0604020202020204" pitchFamily="34" charset="0"/>
              <a:buChar char="•"/>
            </a:pPr>
            <a:r>
              <a:rPr lang="en-US" sz="1600" b="1" dirty="0">
                <a:solidFill>
                  <a:schemeClr val="tx1"/>
                </a:solidFill>
              </a:rPr>
              <a:t>Diarrhea </a:t>
            </a:r>
          </a:p>
          <a:p>
            <a:pPr marL="457200" indent="-457200">
              <a:buFont typeface="Arial" panose="020B0604020202020204" pitchFamily="34" charset="0"/>
              <a:buChar char="•"/>
            </a:pPr>
            <a:r>
              <a:rPr lang="en-US" sz="1600" b="1" dirty="0">
                <a:solidFill>
                  <a:schemeClr val="tx1"/>
                </a:solidFill>
              </a:rPr>
              <a:t>Dark urine </a:t>
            </a:r>
          </a:p>
          <a:p>
            <a:pPr marL="457200" indent="-457200">
              <a:buFont typeface="Arial" panose="020B0604020202020204" pitchFamily="34" charset="0"/>
              <a:buChar char="•"/>
            </a:pPr>
            <a:r>
              <a:rPr lang="en-US" sz="1600" b="1" dirty="0">
                <a:solidFill>
                  <a:schemeClr val="tx1"/>
                </a:solidFill>
              </a:rPr>
              <a:t>Hemolytic anemia </a:t>
            </a:r>
          </a:p>
          <a:p>
            <a:pPr marL="457200" indent="-457200">
              <a:buFont typeface="Arial" panose="020B0604020202020204" pitchFamily="34" charset="0"/>
              <a:buChar char="•"/>
            </a:pPr>
            <a:r>
              <a:rPr lang="en-US" sz="1600" b="1" dirty="0">
                <a:solidFill>
                  <a:schemeClr val="tx1"/>
                </a:solidFill>
              </a:rPr>
              <a:t>Thrombocytopenia, </a:t>
            </a:r>
            <a:r>
              <a:rPr lang="en-US" sz="1600" b="1" dirty="0" err="1">
                <a:solidFill>
                  <a:schemeClr val="tx1"/>
                </a:solidFill>
              </a:rPr>
              <a:t>transaminitis</a:t>
            </a:r>
            <a:r>
              <a:rPr lang="en-US" sz="1600" b="1" dirty="0">
                <a:solidFill>
                  <a:schemeClr val="tx1"/>
                </a:solidFill>
              </a:rPr>
              <a:t> </a:t>
            </a:r>
          </a:p>
        </p:txBody>
      </p:sp>
      <p:sp>
        <p:nvSpPr>
          <p:cNvPr id="7" name="TextBox 6"/>
          <p:cNvSpPr txBox="1"/>
          <p:nvPr/>
        </p:nvSpPr>
        <p:spPr>
          <a:xfrm>
            <a:off x="5093028" y="3304731"/>
            <a:ext cx="3593772" cy="2554545"/>
          </a:xfrm>
          <a:prstGeom prst="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457200" indent="-457200">
              <a:buFont typeface="Arial" panose="020B0604020202020204" pitchFamily="34" charset="0"/>
              <a:buChar char="•"/>
            </a:pPr>
            <a:r>
              <a:rPr lang="en-US" sz="1600" b="1" dirty="0">
                <a:solidFill>
                  <a:schemeClr val="tx1"/>
                </a:solidFill>
              </a:rPr>
              <a:t>Usually, &gt;4%, especially &gt; 10% parasitemia </a:t>
            </a:r>
          </a:p>
          <a:p>
            <a:pPr marL="457200" indent="-457200">
              <a:buFont typeface="Arial" panose="020B0604020202020204" pitchFamily="34" charset="0"/>
              <a:buChar char="•"/>
            </a:pPr>
            <a:r>
              <a:rPr lang="en-US" sz="1600" b="1" dirty="0">
                <a:solidFill>
                  <a:schemeClr val="tx1"/>
                </a:solidFill>
              </a:rPr>
              <a:t> Same signs/symptoms as mild, but worse </a:t>
            </a:r>
          </a:p>
          <a:p>
            <a:pPr marL="457200" indent="-457200">
              <a:buFont typeface="Arial" panose="020B0604020202020204" pitchFamily="34" charset="0"/>
              <a:buChar char="•"/>
            </a:pPr>
            <a:r>
              <a:rPr lang="en-US" sz="1600" b="1" dirty="0">
                <a:solidFill>
                  <a:schemeClr val="tx1"/>
                </a:solidFill>
              </a:rPr>
              <a:t>ARDS</a:t>
            </a:r>
          </a:p>
          <a:p>
            <a:pPr marL="457200" indent="-457200">
              <a:buFont typeface="Arial" panose="020B0604020202020204" pitchFamily="34" charset="0"/>
              <a:buChar char="•"/>
            </a:pPr>
            <a:r>
              <a:rPr lang="en-US" sz="1600" b="1" dirty="0">
                <a:solidFill>
                  <a:schemeClr val="tx1"/>
                </a:solidFill>
              </a:rPr>
              <a:t>DIC</a:t>
            </a:r>
          </a:p>
          <a:p>
            <a:pPr marL="457200" indent="-457200">
              <a:buFont typeface="Arial" panose="020B0604020202020204" pitchFamily="34" charset="0"/>
              <a:buChar char="•"/>
            </a:pPr>
            <a:r>
              <a:rPr lang="en-US" sz="1600" b="1" dirty="0">
                <a:solidFill>
                  <a:schemeClr val="tx1"/>
                </a:solidFill>
              </a:rPr>
              <a:t>CHF</a:t>
            </a:r>
          </a:p>
          <a:p>
            <a:pPr marL="457200" indent="-457200">
              <a:buFont typeface="Arial" panose="020B0604020202020204" pitchFamily="34" charset="0"/>
              <a:buChar char="•"/>
            </a:pPr>
            <a:r>
              <a:rPr lang="en-US" sz="1600" b="1" dirty="0">
                <a:solidFill>
                  <a:schemeClr val="tx1"/>
                </a:solidFill>
              </a:rPr>
              <a:t>Renal failure</a:t>
            </a:r>
          </a:p>
          <a:p>
            <a:pPr marL="457200" indent="-457200">
              <a:buFont typeface="Arial" panose="020B0604020202020204" pitchFamily="34" charset="0"/>
              <a:buChar char="•"/>
            </a:pPr>
            <a:r>
              <a:rPr lang="en-US" sz="1600" b="1" dirty="0">
                <a:solidFill>
                  <a:schemeClr val="tx1"/>
                </a:solidFill>
              </a:rPr>
              <a:t>Splenic rupture  </a:t>
            </a:r>
          </a:p>
          <a:p>
            <a:pPr marL="457200" indent="-457200">
              <a:buFont typeface="Arial" panose="020B0604020202020204" pitchFamily="34" charset="0"/>
              <a:buChar char="•"/>
            </a:pPr>
            <a:r>
              <a:rPr lang="en-US" sz="1600" b="1" dirty="0" err="1">
                <a:solidFill>
                  <a:schemeClr val="tx1"/>
                </a:solidFill>
              </a:rPr>
              <a:t>Hgb</a:t>
            </a:r>
            <a:r>
              <a:rPr lang="en-US" sz="1600" b="1" dirty="0">
                <a:solidFill>
                  <a:schemeClr val="tx1"/>
                </a:solidFill>
              </a:rPr>
              <a:t> &lt; 10 </a:t>
            </a:r>
          </a:p>
        </p:txBody>
      </p:sp>
      <p:grpSp>
        <p:nvGrpSpPr>
          <p:cNvPr id="12" name="Group 11"/>
          <p:cNvGrpSpPr/>
          <p:nvPr/>
        </p:nvGrpSpPr>
        <p:grpSpPr>
          <a:xfrm>
            <a:off x="838200" y="2743200"/>
            <a:ext cx="3593773" cy="3825717"/>
            <a:chOff x="2964872" y="2357321"/>
            <a:chExt cx="3593773" cy="3607791"/>
          </a:xfrm>
          <a:solidFill>
            <a:schemeClr val="accent2">
              <a:lumMod val="60000"/>
              <a:lumOff val="40000"/>
            </a:schemeClr>
          </a:solidFill>
        </p:grpSpPr>
        <p:sp>
          <p:nvSpPr>
            <p:cNvPr id="9" name="TextBox 8"/>
            <p:cNvSpPr txBox="1"/>
            <p:nvPr/>
          </p:nvSpPr>
          <p:spPr>
            <a:xfrm>
              <a:off x="2964873" y="2357321"/>
              <a:ext cx="3593772" cy="954107"/>
            </a:xfrm>
            <a:prstGeom prst="rect">
              <a:avLst/>
            </a:prstGeom>
            <a:grp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Risk factors for Severe Disease</a:t>
              </a:r>
            </a:p>
          </p:txBody>
        </p:sp>
        <p:sp>
          <p:nvSpPr>
            <p:cNvPr id="10" name="TextBox 9"/>
            <p:cNvSpPr txBox="1"/>
            <p:nvPr/>
          </p:nvSpPr>
          <p:spPr>
            <a:xfrm>
              <a:off x="2964872" y="3323886"/>
              <a:ext cx="3593772" cy="2641226"/>
            </a:xfrm>
            <a:prstGeom prst="rect">
              <a:avLst/>
            </a:prstGeom>
            <a:grp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457200" indent="-457200">
                <a:buFont typeface="Arial" panose="020B0604020202020204" pitchFamily="34" charset="0"/>
                <a:buChar char="•"/>
              </a:pPr>
              <a:r>
                <a:rPr lang="en-US" sz="1600" b="1" dirty="0" err="1">
                  <a:solidFill>
                    <a:schemeClr val="tx1"/>
                  </a:solidFill>
                </a:rPr>
                <a:t>Asplenia</a:t>
              </a:r>
              <a:r>
                <a:rPr lang="en-US" sz="1600" b="1" dirty="0">
                  <a:solidFill>
                    <a:schemeClr val="tx1"/>
                  </a:solidFill>
                </a:rPr>
                <a:t> (!!!!!)</a:t>
              </a:r>
            </a:p>
            <a:p>
              <a:pPr marL="457200" indent="-457200">
                <a:buFont typeface="Arial" panose="020B0604020202020204" pitchFamily="34" charset="0"/>
                <a:buChar char="•"/>
              </a:pPr>
              <a:r>
                <a:rPr lang="en-US" sz="1600" b="1" dirty="0">
                  <a:solidFill>
                    <a:schemeClr val="tx1"/>
                  </a:solidFill>
                </a:rPr>
                <a:t>HIV</a:t>
              </a:r>
            </a:p>
            <a:p>
              <a:pPr marL="457200" indent="-457200">
                <a:buFont typeface="Arial" panose="020B0604020202020204" pitchFamily="34" charset="0"/>
                <a:buChar char="•"/>
              </a:pPr>
              <a:r>
                <a:rPr lang="en-US" sz="1600" b="1" dirty="0" err="1">
                  <a:solidFill>
                    <a:schemeClr val="tx1"/>
                  </a:solidFill>
                </a:rPr>
                <a:t>TNFa</a:t>
              </a:r>
              <a:r>
                <a:rPr lang="en-US" sz="1600" b="1" dirty="0">
                  <a:solidFill>
                    <a:schemeClr val="tx1"/>
                  </a:solidFill>
                </a:rPr>
                <a:t> blockers</a:t>
              </a:r>
            </a:p>
            <a:p>
              <a:pPr marL="457200" indent="-457200">
                <a:buFont typeface="Arial" panose="020B0604020202020204" pitchFamily="34" charset="0"/>
                <a:buChar char="•"/>
              </a:pPr>
              <a:r>
                <a:rPr lang="en-US" sz="1600" b="1" dirty="0" smtClean="0">
                  <a:solidFill>
                    <a:schemeClr val="tx1"/>
                  </a:solidFill>
                </a:rPr>
                <a:t>Rituximab</a:t>
              </a:r>
            </a:p>
            <a:p>
              <a:pPr marL="457200" indent="-457200">
                <a:buFont typeface="Arial" panose="020B0604020202020204" pitchFamily="34" charset="0"/>
                <a:buChar char="•"/>
              </a:pPr>
              <a:r>
                <a:rPr lang="en-US" sz="1600" b="1" dirty="0" smtClean="0">
                  <a:solidFill>
                    <a:schemeClr val="tx1"/>
                  </a:solidFill>
                </a:rPr>
                <a:t>Old age</a:t>
              </a:r>
              <a:endParaRPr lang="en-US" sz="1600" b="1" dirty="0">
                <a:solidFill>
                  <a:schemeClr val="tx1"/>
                </a:solidFill>
              </a:endParaRPr>
            </a:p>
            <a:p>
              <a:pPr marL="457200" indent="-457200">
                <a:buFont typeface="Arial" panose="020B0604020202020204" pitchFamily="34" charset="0"/>
                <a:buChar char="•"/>
              </a:pPr>
              <a:endParaRPr lang="en-US" sz="1600" b="1" dirty="0">
                <a:solidFill>
                  <a:schemeClr val="tx1"/>
                </a:solidFill>
              </a:endParaRPr>
            </a:p>
            <a:p>
              <a:pPr marL="457200" indent="-457200">
                <a:buFont typeface="Arial" panose="020B0604020202020204" pitchFamily="34" charset="0"/>
                <a:buChar char="•"/>
              </a:pPr>
              <a:endParaRPr lang="en-US" sz="1600" b="1" dirty="0">
                <a:solidFill>
                  <a:schemeClr val="tx1"/>
                </a:solidFill>
              </a:endParaRPr>
            </a:p>
            <a:p>
              <a:pPr marL="457200" indent="-457200">
                <a:buFont typeface="Arial" panose="020B0604020202020204" pitchFamily="34" charset="0"/>
                <a:buChar char="•"/>
              </a:pPr>
              <a:endParaRPr lang="en-US" sz="1600" b="1" dirty="0">
                <a:solidFill>
                  <a:schemeClr val="tx1"/>
                </a:solidFill>
              </a:endParaRPr>
            </a:p>
            <a:p>
              <a:pPr marL="457200" indent="-457200">
                <a:buFont typeface="Arial" panose="020B0604020202020204" pitchFamily="34" charset="0"/>
                <a:buChar char="•"/>
              </a:pPr>
              <a:endParaRPr lang="en-US" sz="1600" b="1" dirty="0">
                <a:solidFill>
                  <a:schemeClr val="tx1"/>
                </a:solidFill>
              </a:endParaRPr>
            </a:p>
            <a:p>
              <a:pPr marL="457200" indent="-457200">
                <a:buFont typeface="Arial" panose="020B0604020202020204" pitchFamily="34" charset="0"/>
                <a:buChar char="•"/>
              </a:pPr>
              <a:endParaRPr lang="en-US" sz="1600" b="1" dirty="0">
                <a:solidFill>
                  <a:schemeClr val="tx1"/>
                </a:solidFill>
              </a:endParaRPr>
            </a:p>
            <a:p>
              <a:pPr marL="457200" indent="-457200">
                <a:buFont typeface="Arial" panose="020B0604020202020204" pitchFamily="34" charset="0"/>
                <a:buChar char="•"/>
              </a:pPr>
              <a:endParaRPr lang="en-US" sz="1600" b="1" dirty="0">
                <a:solidFill>
                  <a:schemeClr val="tx1"/>
                </a:solidFill>
              </a:endParaRPr>
            </a:p>
          </p:txBody>
        </p:sp>
      </p:grpSp>
      <p:sp>
        <p:nvSpPr>
          <p:cNvPr id="11" name="TextBox 10"/>
          <p:cNvSpPr txBox="1"/>
          <p:nvPr/>
        </p:nvSpPr>
        <p:spPr>
          <a:xfrm>
            <a:off x="825828" y="5229761"/>
            <a:ext cx="3593772" cy="1323439"/>
          </a:xfrm>
          <a:prstGeom prst="rect">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i="1" dirty="0">
                <a:solidFill>
                  <a:schemeClr val="tx1"/>
                </a:solidFill>
              </a:rPr>
              <a:t>Educate these patients who live in endemic areas to recognize and avoid ticks/</a:t>
            </a:r>
            <a:r>
              <a:rPr lang="en-US" sz="2000" b="1" i="1" dirty="0" err="1">
                <a:solidFill>
                  <a:schemeClr val="tx1"/>
                </a:solidFill>
              </a:rPr>
              <a:t>babesia</a:t>
            </a:r>
            <a:r>
              <a:rPr lang="en-US" sz="2000" b="1" i="1" dirty="0">
                <a:solidFill>
                  <a:schemeClr val="tx1"/>
                </a:solidFill>
              </a:rPr>
              <a:t>!</a:t>
            </a:r>
          </a:p>
        </p:txBody>
      </p:sp>
      <p:sp>
        <p:nvSpPr>
          <p:cNvPr id="13" name="Right Arrow 12"/>
          <p:cNvSpPr/>
          <p:nvPr/>
        </p:nvSpPr>
        <p:spPr>
          <a:xfrm>
            <a:off x="4452754" y="3505200"/>
            <a:ext cx="640274" cy="1676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34783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sz="quarter" idx="1"/>
          </p:nvPr>
        </p:nvSpPr>
        <p:spPr/>
        <p:txBody>
          <a:bodyPr/>
          <a:lstStyle/>
          <a:p>
            <a:r>
              <a:rPr lang="en-US" sz="2400" dirty="0"/>
              <a:t>Introduction </a:t>
            </a:r>
          </a:p>
          <a:p>
            <a:r>
              <a:rPr lang="en-US" sz="2800" b="1" dirty="0">
                <a:solidFill>
                  <a:srgbClr val="00B0F0"/>
                </a:solidFill>
              </a:rPr>
              <a:t>Lyme Disease</a:t>
            </a:r>
          </a:p>
          <a:p>
            <a:r>
              <a:rPr lang="en-US" dirty="0" err="1"/>
              <a:t>Anaplasma</a:t>
            </a:r>
            <a:r>
              <a:rPr lang="en-US" dirty="0"/>
              <a:t>/</a:t>
            </a:r>
            <a:r>
              <a:rPr lang="en-US" dirty="0" err="1"/>
              <a:t>Ehrlichia</a:t>
            </a:r>
            <a:r>
              <a:rPr lang="en-US" dirty="0"/>
              <a:t> </a:t>
            </a:r>
          </a:p>
          <a:p>
            <a:r>
              <a:rPr lang="en-US" dirty="0"/>
              <a:t>Babesia </a:t>
            </a:r>
          </a:p>
          <a:p>
            <a:r>
              <a:rPr lang="en-US" dirty="0"/>
              <a:t>Assorted other TBI’s</a:t>
            </a:r>
          </a:p>
          <a:p>
            <a:pPr marL="0" indent="0">
              <a:buNone/>
            </a:pPr>
            <a:endParaRPr lang="en-US" dirty="0"/>
          </a:p>
        </p:txBody>
      </p:sp>
      <p:sp>
        <p:nvSpPr>
          <p:cNvPr id="5" name="TextBox 4"/>
          <p:cNvSpPr txBox="1"/>
          <p:nvPr/>
        </p:nvSpPr>
        <p:spPr>
          <a:xfrm>
            <a:off x="5140036" y="1752600"/>
            <a:ext cx="3699164" cy="34163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sz="2400" b="1" dirty="0">
                <a:solidFill>
                  <a:srgbClr val="FFFF00"/>
                </a:solidFill>
              </a:rPr>
              <a:t>Epidemiology</a:t>
            </a:r>
          </a:p>
          <a:p>
            <a:pPr marL="285750" indent="-285750">
              <a:buFont typeface="Arial" panose="020B0604020202020204" pitchFamily="34" charset="0"/>
              <a:buChar char="•"/>
            </a:pPr>
            <a:r>
              <a:rPr lang="en-US" sz="2400" b="1" dirty="0">
                <a:solidFill>
                  <a:srgbClr val="FFFF00"/>
                </a:solidFill>
              </a:rPr>
              <a:t>Clinical manifestations</a:t>
            </a:r>
          </a:p>
          <a:p>
            <a:pPr marL="285750" indent="-285750">
              <a:buFont typeface="Arial" panose="020B0604020202020204" pitchFamily="34" charset="0"/>
              <a:buChar char="•"/>
            </a:pPr>
            <a:r>
              <a:rPr lang="en-US" sz="2400" b="1" dirty="0">
                <a:solidFill>
                  <a:srgbClr val="FFFF00"/>
                </a:solidFill>
              </a:rPr>
              <a:t>Diagnosis</a:t>
            </a:r>
          </a:p>
          <a:p>
            <a:pPr marL="285750" indent="-285750">
              <a:buFont typeface="Arial" panose="020B0604020202020204" pitchFamily="34" charset="0"/>
              <a:buChar char="•"/>
            </a:pPr>
            <a:r>
              <a:rPr lang="en-US" sz="2400" b="1" dirty="0">
                <a:solidFill>
                  <a:srgbClr val="FFFF00"/>
                </a:solidFill>
              </a:rPr>
              <a:t>Treatment</a:t>
            </a:r>
          </a:p>
          <a:p>
            <a:pPr marL="285750" indent="-285750">
              <a:buFont typeface="Arial" panose="020B0604020202020204" pitchFamily="34" charset="0"/>
              <a:buChar char="•"/>
            </a:pPr>
            <a:r>
              <a:rPr lang="en-US" sz="2400" b="1" dirty="0">
                <a:solidFill>
                  <a:srgbClr val="FFFF00"/>
                </a:solidFill>
              </a:rPr>
              <a:t>Post-Lyme Syndrome </a:t>
            </a:r>
          </a:p>
          <a:p>
            <a:pPr marL="285750" indent="-285750">
              <a:buFont typeface="Arial" panose="020B0604020202020204" pitchFamily="34" charset="0"/>
              <a:buChar char="•"/>
            </a:pPr>
            <a:r>
              <a:rPr lang="en-US" sz="2400" b="1" dirty="0">
                <a:solidFill>
                  <a:srgbClr val="FFFF00"/>
                </a:solidFill>
              </a:rPr>
              <a:t>Chronic Lyme: facts and myths </a:t>
            </a:r>
          </a:p>
        </p:txBody>
      </p:sp>
      <p:cxnSp>
        <p:nvCxnSpPr>
          <p:cNvPr id="7" name="Straight Arrow Connector 6"/>
          <p:cNvCxnSpPr/>
          <p:nvPr/>
        </p:nvCxnSpPr>
        <p:spPr>
          <a:xfrm>
            <a:off x="3200400" y="2286000"/>
            <a:ext cx="1828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91235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Babesiosis: clinical features</a:t>
            </a:r>
          </a:p>
        </p:txBody>
      </p:sp>
      <p:sp>
        <p:nvSpPr>
          <p:cNvPr id="3" name="Content Placeholder 2"/>
          <p:cNvSpPr>
            <a:spLocks noGrp="1"/>
          </p:cNvSpPr>
          <p:nvPr>
            <p:ph sz="quarter" idx="1"/>
          </p:nvPr>
        </p:nvSpPr>
        <p:spPr/>
        <p:txBody>
          <a:bodyPr/>
          <a:lstStyle/>
          <a:p>
            <a:r>
              <a:rPr lang="en-US" dirty="0"/>
              <a:t>Incubation period can be 1-12 weeks!</a:t>
            </a:r>
          </a:p>
          <a:p>
            <a:r>
              <a:rPr lang="en-US" dirty="0"/>
              <a:t>Babesia is divided into:</a:t>
            </a:r>
          </a:p>
        </p:txBody>
      </p:sp>
      <p:sp>
        <p:nvSpPr>
          <p:cNvPr id="4" name="TextBox 3"/>
          <p:cNvSpPr txBox="1"/>
          <p:nvPr/>
        </p:nvSpPr>
        <p:spPr>
          <a:xfrm>
            <a:off x="870856" y="2743200"/>
            <a:ext cx="3552208" cy="523220"/>
          </a:xfrm>
          <a:prstGeom prst="rect">
            <a:avLst/>
          </a:prstGeom>
          <a:solidFill>
            <a:srgbClr val="92D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Mild Disease</a:t>
            </a:r>
          </a:p>
        </p:txBody>
      </p:sp>
      <p:sp>
        <p:nvSpPr>
          <p:cNvPr id="5" name="TextBox 4"/>
          <p:cNvSpPr txBox="1"/>
          <p:nvPr/>
        </p:nvSpPr>
        <p:spPr>
          <a:xfrm>
            <a:off x="5093028" y="2753802"/>
            <a:ext cx="3593772" cy="523220"/>
          </a:xfrm>
          <a:prstGeom prst="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Severe Disease</a:t>
            </a:r>
          </a:p>
        </p:txBody>
      </p:sp>
      <p:sp>
        <p:nvSpPr>
          <p:cNvPr id="14" name="TextBox 13"/>
          <p:cNvSpPr txBox="1"/>
          <p:nvPr/>
        </p:nvSpPr>
        <p:spPr>
          <a:xfrm>
            <a:off x="5093028" y="3304731"/>
            <a:ext cx="3593772" cy="1200329"/>
          </a:xfrm>
          <a:prstGeom prst="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457200" indent="-457200">
              <a:buFont typeface="Arial" panose="020B0604020202020204" pitchFamily="34" charset="0"/>
              <a:buChar char="•"/>
            </a:pPr>
            <a:r>
              <a:rPr lang="en-US" b="1" dirty="0">
                <a:solidFill>
                  <a:schemeClr val="tx1"/>
                </a:solidFill>
              </a:rPr>
              <a:t>Always needs treatment, sometimes quite aggressive (more to come) </a:t>
            </a:r>
          </a:p>
        </p:txBody>
      </p:sp>
      <p:sp>
        <p:nvSpPr>
          <p:cNvPr id="15" name="TextBox 14"/>
          <p:cNvSpPr txBox="1"/>
          <p:nvPr/>
        </p:nvSpPr>
        <p:spPr>
          <a:xfrm>
            <a:off x="867392" y="3297804"/>
            <a:ext cx="3552208" cy="1477328"/>
          </a:xfrm>
          <a:prstGeom prst="rect">
            <a:avLst/>
          </a:prstGeom>
          <a:solidFill>
            <a:srgbClr val="92D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457200" indent="-457200">
              <a:buFont typeface="Arial" panose="020B0604020202020204" pitchFamily="34" charset="0"/>
              <a:buChar char="•"/>
            </a:pPr>
            <a:r>
              <a:rPr lang="en-US" b="1" dirty="0">
                <a:solidFill>
                  <a:schemeClr val="tx1"/>
                </a:solidFill>
              </a:rPr>
              <a:t>Should be treated if found, but often self-resolves in 7-10 days in immunocompetent hosts </a:t>
            </a:r>
          </a:p>
        </p:txBody>
      </p:sp>
      <p:sp>
        <p:nvSpPr>
          <p:cNvPr id="8" name="TextBox 7"/>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72011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Co-Infection</a:t>
            </a:r>
          </a:p>
        </p:txBody>
      </p:sp>
      <p:sp>
        <p:nvSpPr>
          <p:cNvPr id="3" name="Content Placeholder 2"/>
          <p:cNvSpPr>
            <a:spLocks noGrp="1"/>
          </p:cNvSpPr>
          <p:nvPr>
            <p:ph sz="quarter" idx="1"/>
          </p:nvPr>
        </p:nvSpPr>
        <p:spPr/>
        <p:txBody>
          <a:bodyPr/>
          <a:lstStyle/>
          <a:p>
            <a:r>
              <a:rPr lang="en-US" dirty="0"/>
              <a:t>Be VERY aware that a patient with </a:t>
            </a:r>
            <a:r>
              <a:rPr lang="en-US" dirty="0" err="1"/>
              <a:t>babesia</a:t>
            </a:r>
            <a:r>
              <a:rPr lang="en-US" dirty="0"/>
              <a:t> </a:t>
            </a:r>
            <a:r>
              <a:rPr lang="en-US" i="1" dirty="0"/>
              <a:t>likely</a:t>
            </a:r>
            <a:r>
              <a:rPr lang="en-US" dirty="0"/>
              <a:t> has a co-infection</a:t>
            </a:r>
          </a:p>
          <a:p>
            <a:r>
              <a:rPr lang="en-US" dirty="0"/>
              <a:t>Need a reminder of what diseases are spread by the same ticks?</a:t>
            </a:r>
          </a:p>
          <a:p>
            <a:pPr marL="0" indent="0">
              <a:buNone/>
            </a:pP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6851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4298294"/>
            <a:ext cx="1981200" cy="369328"/>
          </a:xfrm>
          <a:prstGeom prst="rect">
            <a:avLst/>
          </a:prstGeom>
          <a:noFill/>
        </p:spPr>
        <p:txBody>
          <a:bodyPr wrap="square" lIns="91435" tIns="45718" rIns="91435" bIns="45718" rtlCol="0">
            <a:spAutoFit/>
          </a:bodyPr>
          <a:lstStyle/>
          <a:p>
            <a:r>
              <a:rPr lang="en-US" dirty="0"/>
              <a:t>Lyme</a:t>
            </a:r>
          </a:p>
        </p:txBody>
      </p:sp>
      <p:sp>
        <p:nvSpPr>
          <p:cNvPr id="4" name="TextBox 3"/>
          <p:cNvSpPr txBox="1"/>
          <p:nvPr/>
        </p:nvSpPr>
        <p:spPr>
          <a:xfrm>
            <a:off x="6422571" y="3254829"/>
            <a:ext cx="1981200" cy="369328"/>
          </a:xfrm>
          <a:prstGeom prst="rect">
            <a:avLst/>
          </a:prstGeom>
          <a:noFill/>
        </p:spPr>
        <p:txBody>
          <a:bodyPr wrap="square" lIns="91435" tIns="45718" rIns="91435" bIns="45718" rtlCol="0">
            <a:spAutoFit/>
          </a:bodyPr>
          <a:lstStyle/>
          <a:p>
            <a:r>
              <a:rPr lang="en-US" dirty="0"/>
              <a:t>Anaplasma</a:t>
            </a:r>
          </a:p>
        </p:txBody>
      </p:sp>
      <p:sp>
        <p:nvSpPr>
          <p:cNvPr id="5" name="TextBox 4"/>
          <p:cNvSpPr txBox="1"/>
          <p:nvPr/>
        </p:nvSpPr>
        <p:spPr>
          <a:xfrm>
            <a:off x="5753100" y="3907191"/>
            <a:ext cx="1981200" cy="369328"/>
          </a:xfrm>
          <a:prstGeom prst="rect">
            <a:avLst/>
          </a:prstGeom>
          <a:noFill/>
        </p:spPr>
        <p:txBody>
          <a:bodyPr wrap="square" lIns="91435" tIns="45718" rIns="91435" bIns="45718" rtlCol="0">
            <a:spAutoFit/>
          </a:bodyPr>
          <a:lstStyle/>
          <a:p>
            <a:r>
              <a:rPr lang="en-US" dirty="0"/>
              <a:t>Babesia</a:t>
            </a:r>
          </a:p>
        </p:txBody>
      </p:sp>
      <p:sp>
        <p:nvSpPr>
          <p:cNvPr id="6" name="TextBox 5"/>
          <p:cNvSpPr txBox="1"/>
          <p:nvPr/>
        </p:nvSpPr>
        <p:spPr>
          <a:xfrm>
            <a:off x="5334000" y="2590800"/>
            <a:ext cx="1981200" cy="369328"/>
          </a:xfrm>
          <a:prstGeom prst="rect">
            <a:avLst/>
          </a:prstGeom>
          <a:noFill/>
        </p:spPr>
        <p:txBody>
          <a:bodyPr wrap="square" lIns="91435" tIns="45718" rIns="91435" bIns="45718" rtlCol="0">
            <a:spAutoFit/>
          </a:bodyPr>
          <a:lstStyle/>
          <a:p>
            <a:r>
              <a:rPr lang="en-US" dirty="0"/>
              <a:t>RMSF</a:t>
            </a:r>
          </a:p>
        </p:txBody>
      </p:sp>
      <p:sp>
        <p:nvSpPr>
          <p:cNvPr id="7" name="TextBox 6"/>
          <p:cNvSpPr txBox="1"/>
          <p:nvPr/>
        </p:nvSpPr>
        <p:spPr>
          <a:xfrm>
            <a:off x="6760029" y="1741715"/>
            <a:ext cx="1981200" cy="369328"/>
          </a:xfrm>
          <a:prstGeom prst="rect">
            <a:avLst/>
          </a:prstGeom>
          <a:noFill/>
        </p:spPr>
        <p:txBody>
          <a:bodyPr wrap="square" lIns="91435" tIns="45718" rIns="91435" bIns="45718" rtlCol="0">
            <a:spAutoFit/>
          </a:bodyPr>
          <a:lstStyle/>
          <a:p>
            <a:r>
              <a:rPr lang="en-US" dirty="0" err="1"/>
              <a:t>Ehrlichia</a:t>
            </a:r>
            <a:endParaRPr lang="en-US" dirty="0"/>
          </a:p>
        </p:txBody>
      </p:sp>
      <p:sp>
        <p:nvSpPr>
          <p:cNvPr id="8" name="TextBox 7"/>
          <p:cNvSpPr txBox="1"/>
          <p:nvPr/>
        </p:nvSpPr>
        <p:spPr>
          <a:xfrm>
            <a:off x="4898572" y="4679294"/>
            <a:ext cx="1981200" cy="369328"/>
          </a:xfrm>
          <a:prstGeom prst="rect">
            <a:avLst/>
          </a:prstGeom>
          <a:noFill/>
        </p:spPr>
        <p:txBody>
          <a:bodyPr wrap="square" lIns="91435" tIns="45718" rIns="91435" bIns="45718" rtlCol="0">
            <a:spAutoFit/>
          </a:bodyPr>
          <a:lstStyle/>
          <a:p>
            <a:r>
              <a:rPr lang="en-US" dirty="0" err="1"/>
              <a:t>Powassan</a:t>
            </a:r>
            <a:r>
              <a:rPr lang="en-US" dirty="0"/>
              <a:t> virus</a:t>
            </a:r>
          </a:p>
        </p:txBody>
      </p:sp>
      <p:sp>
        <p:nvSpPr>
          <p:cNvPr id="3" name="TextBox 2"/>
          <p:cNvSpPr txBox="1"/>
          <p:nvPr/>
        </p:nvSpPr>
        <p:spPr>
          <a:xfrm>
            <a:off x="5127173" y="1219201"/>
            <a:ext cx="1752600" cy="369328"/>
          </a:xfrm>
          <a:prstGeom prst="rect">
            <a:avLst/>
          </a:prstGeom>
          <a:noFill/>
        </p:spPr>
        <p:txBody>
          <a:bodyPr wrap="square" lIns="91435" tIns="45718" rIns="91435" bIns="45718" rtlCol="0">
            <a:spAutoFit/>
          </a:bodyPr>
          <a:lstStyle/>
          <a:p>
            <a:r>
              <a:rPr lang="en-US" dirty="0"/>
              <a:t>Tularemia</a:t>
            </a:r>
          </a:p>
        </p:txBody>
      </p:sp>
      <p:sp>
        <p:nvSpPr>
          <p:cNvPr id="10" name="TextBox 9"/>
          <p:cNvSpPr txBox="1"/>
          <p:nvPr/>
        </p:nvSpPr>
        <p:spPr>
          <a:xfrm>
            <a:off x="6743700" y="5239126"/>
            <a:ext cx="1752600" cy="369328"/>
          </a:xfrm>
          <a:prstGeom prst="rect">
            <a:avLst/>
          </a:prstGeom>
          <a:noFill/>
        </p:spPr>
        <p:txBody>
          <a:bodyPr wrap="square" lIns="91435" tIns="45718" rIns="91435" bIns="45718" rtlCol="0">
            <a:spAutoFit/>
          </a:bodyPr>
          <a:lstStyle/>
          <a:p>
            <a:r>
              <a:rPr lang="en-US" dirty="0"/>
              <a:t>STARI</a:t>
            </a:r>
          </a:p>
        </p:txBody>
      </p:sp>
      <p:sp>
        <p:nvSpPr>
          <p:cNvPr id="9" name="TextBox 8"/>
          <p:cNvSpPr txBox="1"/>
          <p:nvPr/>
        </p:nvSpPr>
        <p:spPr>
          <a:xfrm>
            <a:off x="5127174" y="5651501"/>
            <a:ext cx="2188027" cy="369328"/>
          </a:xfrm>
          <a:prstGeom prst="rect">
            <a:avLst/>
          </a:prstGeom>
          <a:noFill/>
        </p:spPr>
        <p:txBody>
          <a:bodyPr wrap="square" lIns="91435" tIns="45718" rIns="91435" bIns="45718" rtlCol="0">
            <a:spAutoFit/>
          </a:bodyPr>
          <a:lstStyle/>
          <a:p>
            <a:r>
              <a:rPr lang="en-US" dirty="0" err="1"/>
              <a:t>Borrelia</a:t>
            </a:r>
            <a:r>
              <a:rPr lang="en-US" dirty="0"/>
              <a:t> </a:t>
            </a:r>
            <a:r>
              <a:rPr lang="en-US" dirty="0" err="1"/>
              <a:t>miyamotoi</a:t>
            </a:r>
            <a:endParaRPr lang="en-US" dirty="0"/>
          </a:p>
        </p:txBody>
      </p:sp>
      <p:sp>
        <p:nvSpPr>
          <p:cNvPr id="12" name="TextBox 11"/>
          <p:cNvSpPr txBox="1"/>
          <p:nvPr/>
        </p:nvSpPr>
        <p:spPr>
          <a:xfrm>
            <a:off x="6245768" y="2476501"/>
            <a:ext cx="2188027" cy="369328"/>
          </a:xfrm>
          <a:prstGeom prst="rect">
            <a:avLst/>
          </a:prstGeom>
          <a:noFill/>
        </p:spPr>
        <p:txBody>
          <a:bodyPr wrap="square" lIns="91435" tIns="45718" rIns="91435" bIns="45718" rtlCol="0">
            <a:spAutoFit/>
          </a:bodyPr>
          <a:lstStyle/>
          <a:p>
            <a:r>
              <a:rPr lang="en-US" dirty="0"/>
              <a:t>Borrelia </a:t>
            </a:r>
            <a:r>
              <a:rPr lang="en-US" dirty="0" err="1"/>
              <a:t>mayonii</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04866"/>
            <a:ext cx="3609251" cy="583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428625" y="2185053"/>
            <a:ext cx="8572500" cy="0"/>
          </a:xfrm>
          <a:prstGeom prst="line">
            <a:avLst/>
          </a:prstGeom>
          <a:ln w="762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8625" y="4000500"/>
            <a:ext cx="8572500" cy="0"/>
          </a:xfrm>
          <a:prstGeom prst="line">
            <a:avLst/>
          </a:prstGeom>
          <a:ln w="762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86200" y="0"/>
            <a:ext cx="5376182" cy="707886"/>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dirty="0">
                <a:solidFill>
                  <a:schemeClr val="tx1"/>
                </a:solidFill>
              </a:rPr>
              <a:t>What goes where?</a:t>
            </a:r>
          </a:p>
        </p:txBody>
      </p:sp>
    </p:spTree>
    <p:extLst>
      <p:ext uri="{BB962C8B-B14F-4D97-AF65-F5344CB8AC3E}">
        <p14:creationId xmlns:p14="http://schemas.microsoft.com/office/powerpoint/2010/main" val="370283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9358 0.03888 C -0.08993 0.04004 -0.08611 0.04004 -0.08282 0.04213 C -0.0816 0.04282 -0.08143 0.0456 -0.08038 0.04675 C -0.079 0.04814 -0.07709 0.04861 -0.0757 0.05 C -0.07066 0.05555 -0.06597 0.06296 -0.06129 0.06898 C -0.05174 0.08101 -0.04688 0.09976 -0.0375 0.1118 C -0.03299 0.12453 -0.0349 0.11805 -0.0316 0.13101 C -0.03091 0.13402 -0.029 0.13611 -0.02795 0.13888 C -0.02431 0.14791 -0.02049 0.1581 -0.01736 0.16736 C -0.01181 0.18379 -0.01841 0.17106 -0.01129 0.18333 C -0.00834 0.19351 -0.00452 0.20277 -0.00191 0.21342 C 0.00503 0.24166 0.0085 0.27106 0.01007 0.30069 C 0.00972 0.31088 0.00989 0.32106 0.00885 0.33101 C 0.00712 0.34884 -0.0066 0.36203 -0.01858 0.36597 C -0.02813 0.3743 -0.03837 0.38287 -0.04948 0.38657 C -0.05382 0.39027 -0.05886 0.39375 -0.06372 0.39606 C -0.06945 0.40717 -0.06615 0.40347 -0.07205 0.40879 C -0.07587 0.41597 -0.08438 0.42152 -0.09115 0.42152 " pathEditMode="relative" ptsTypes="fffffffffffffffff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10955 0.03819 C -0.10295 0.05139 -0.10052 0.0669 -0.09879 0.08264 C -0.09965 0.10023 -0.10035 0.12129 -0.10833 0.13657 C -0.11007 0.14352 -0.11146 0.15046 -0.11302 0.1574 C -0.11372 0.16065 -0.11458 0.16365 -0.11545 0.1669 C -0.1158 0.16852 -0.11667 0.17152 -0.11667 0.17152 C -0.11858 0.20046 -0.1191 0.23402 -0.13212 0.25879 C -0.13802 0.28264 -0.15156 0.29421 -0.16788 0.30324 C -0.17274 0.30602 -0.17587 0.30926 -0.1809 0.31134 C -0.18333 0.31227 -0.18802 0.31435 -0.18802 0.31435 C -0.19045 0.31389 -0.19288 0.31389 -0.19514 0.31296 C -0.20174 0.31018 -0.20278 0.29861 -0.20833 0.29375 C -0.21337 0.27963 -0.20694 0.29583 -0.21545 0.28102 C -0.22083 0.27176 -0.22361 0.25926 -0.22969 0.25092 C -0.23212 0.24143 -0.2349 0.2324 -0.23924 0.22407 C -0.2408 0.21597 -0.24514 0.20879 -0.24879 0.20185 C -0.25122 0.1919 -0.24809 0.20208 -0.25347 0.19213 C -0.26076 0.17847 -0.2651 0.16666 -0.27622 0.1574 C -0.28004 0.1493 -0.28663 0.1449 -0.29167 0.13819 " pathEditMode="relative" ptsTypes="ffffffffffffffffffA">
                                      <p:cBhvr>
                                        <p:cTn id="8" dur="2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424 0.03495 C -0.00834 0.03704 -0.00782 0.04051 -0.00365 0.04606 C -0.00052 0.05833 0.00364 0.07083 0.00955 0.08102 C 0.01146 0.09352 0.01475 0.10532 0.01666 0.11759 C 0.01892 0.13171 0.01996 0.14907 0.025 0.16204 C 0.02708 0.17523 0.02673 0.18866 0.02968 0.20162 C 0.03073 0.21481 0.03229 0.22662 0.02621 0.23819 C 0.02066 0.26018 0.01562 0.26852 0.00243 0.28426 C -0.00243 0.29005 -0.00573 0.29583 -0.01198 0.29861 C -0.0217 0.31157 -0.00868 0.29583 -0.02032 0.30486 C -0.03125 0.31343 -0.01493 0.30741 -0.02969 0.31134 C -0.03125 0.31227 -0.03299 0.31319 -0.03455 0.31435 C -0.03577 0.31528 -0.03681 0.31667 -0.03802 0.31759 C -0.04063 0.31944 -0.04514 0.31991 -0.04757 0.32083 C -0.05608 0.32361 -0.04566 0.32106 -0.05591 0.32546 C -0.06042 0.32755 -0.0665 0.32893 -0.07136 0.33032 C -0.079 0.32963 -0.08716 0.33125 -0.0941 0.32708 C -0.09584 0.32616 -0.09705 0.32361 -0.09879 0.32245 C -0.10104 0.32106 -0.10382 0.32106 -0.10591 0.31921 C -0.11164 0.31412 -0.10816 0.31667 -0.11667 0.31273 C -0.11806 0.31204 -0.12032 0.30972 -0.12032 0.30972 " pathEditMode="relative" ptsTypes="ffffffffffffffffffffA">
                                      <p:cBhvr>
                                        <p:cTn id="10" dur="2000" fill="hold"/>
                                        <p:tgtEl>
                                          <p:spTgt spid="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125 -0.00023 C 0.02066 -0.00903 0.01042 0.00139 0.01962 -0.00533 C 0.02431 -0.0081 0.02796 -0.01458 0.03299 -0.01667 C 0.03507 -0.01945 0.0382 -0.02014 0.04011 -0.02361 C 0.0474 -0.03681 0.05139 -0.05394 0.05955 -0.0669 C 0.0632 -0.08773 0.06858 -0.10833 0.07171 -0.12986 C 0.07344 -0.14213 0.07448 -0.15787 0.07882 -0.16806 C 0.08108 -0.18287 0.08351 -0.19722 0.08698 -0.21134 C 0.08594 -0.22824 0.0875 -0.24421 0.08177 -0.2581 C 0.07882 -0.27454 0.07188 -0.28588 0.06459 -0.29769 C 0.05539 -0.31273 0.07049 -0.29236 0.05955 -0.30764 C 0.05712 -0.31111 0.05521 -0.31551 0.05243 -0.31783 C 0.04983 -0.32014 0.04427 -0.32269 0.04427 -0.32245 C 0.0382 -0.33056 0.02275 -0.34213 0.01459 -0.34445 C 0.00434 -0.35463 0.01546 -0.34514 0.00139 -0.35116 C 0.00018 -0.35162 -0.00052 -0.35347 -0.00173 -0.3544 C -0.0052 -0.35625 -0.0092 -0.35648 -0.01284 -0.35764 C -0.021 -0.36458 -0.03125 -0.36551 -0.04027 -0.36759 C -0.06527 -0.37338 -0.09062 -0.37685 -0.11579 -0.37755 C -0.14184 -0.37824 -0.16805 -0.37917 -0.19409 -0.37917 " pathEditMode="relative" rAng="0" ptsTypes="fffffffffffffffffffA">
                                      <p:cBhvr>
                                        <p:cTn id="12" dur="2000" fill="hold"/>
                                        <p:tgtEl>
                                          <p:spTgt spid="4"/>
                                        </p:tgtEl>
                                        <p:attrNameLst>
                                          <p:attrName>ppt_x</p:attrName>
                                          <p:attrName>ppt_y</p:attrName>
                                        </p:attrNameLst>
                                      </p:cBhvr>
                                      <p:rCtr x="-6580" y="-18866"/>
                                    </p:animMotion>
                                  </p:childTnLst>
                                </p:cTn>
                              </p:par>
                              <p:par>
                                <p:cTn id="13" presetID="0" presetClass="path" presetSubtype="0" accel="50000" decel="50000" fill="hold" grpId="0" nodeType="withEffect">
                                  <p:stCondLst>
                                    <p:cond delay="0"/>
                                  </p:stCondLst>
                                  <p:childTnLst>
                                    <p:animMotion origin="layout" path="M -0.01372 0.03055 C -0.02014 0.03241 -0.0217 0.03449 -0.02552 0.04166 C -0.02795 0.05069 -0.03264 0.05717 -0.03628 0.06528 C -0.03906 0.07129 -0.03993 0.0787 -0.0434 0.08449 C -0.04549 0.08796 -0.04826 0.09074 -0.05052 0.09398 C -0.05208 0.10023 -0.05365 0.10301 -0.05781 0.10671 C -0.06302 0.11736 -0.06458 0.12778 -0.06719 0.14004 C -0.06875 0.1625 -0.06944 0.18217 -0.05885 0.20023 C -0.05642 0.21134 -0.0599 0.19861 -0.05417 0.20972 C -0.05347 0.21111 -0.05382 0.21319 -0.05295 0.21458 C -0.04358 0.23055 -0.02951 0.24537 -0.01615 0.25416 C -0.01076 0.25764 -0.00399 0.2581 0.00174 0.26065 C 0.00417 0.26041 0.01892 0.25995 0.02448 0.25741 C 0.03038 0.25463 0.03611 0.25069 0.04219 0.24791 C 0.04688 0.24583 0.05208 0.24583 0.0566 0.24305 C 0.06597 0.23773 0.07396 0.22847 0.08281 0.22245 C 0.0842 0.22153 0.08594 0.22153 0.0875 0.22083 C 0.08958 0.21991 0.09149 0.21921 0.0934 0.21782 C 0.09774 0.21458 0.10226 0.21018 0.1066 0.20671 C 0.11458 0.19282 0.12517 0.18217 0.13385 0.16852 C 0.14444 0.15162 0.15104 0.1294 0.15781 0.10972 C 0.16128 0.09953 0.16476 0.08611 0.16615 0.075 C 0.16701 0.06805 0.1684 0.05416 0.1684 0.05416 C 0.16788 0.0375 0.17101 0.0044 0.1625 -0.0125 C 0.1599 -0.0419 0.16372 -0.01459 0.15781 -0.03472 C 0.15469 -0.0456 0.15382 -0.05625 0.14948 -0.06644 C 0.14583 -0.09468 0.15139 -0.05996 0.14462 -0.08218 C 0.14375 -0.08519 0.1441 -0.08866 0.1434 -0.09167 C 0.14097 -0.10185 0.13715 -0.11273 0.13281 -0.12199 C 0.12969 -0.14259 0.11823 -0.16343 0.11128 -0.18218 C 0.11059 -0.18403 0.10955 -0.18519 0.10885 -0.18704 C 0.10799 -0.18959 0.10747 -0.19236 0.1066 -0.19491 C 0.10503 -0.19931 0.10174 -0.20764 0.10174 -0.20764 C 0.10017 -0.21736 0.09653 -0.22084 0.0934 -0.22986 C 0.08785 -0.24607 0.08073 -0.25787 0.07326 -0.27269 C 0.06944 -0.28009 0.06806 -0.28426 0.0625 -0.29028 C 0.06042 -0.29838 0.06285 -0.2919 0.05781 -0.29815 C 0.04392 -0.31528 0.05226 -0.30926 0.04219 -0.31551 C 0.03698 -0.32685 0.04375 -0.31389 0.03507 -0.32361 C 0.03403 -0.32477 0.03385 -0.32685 0.03281 -0.32824 C 0.0283 -0.33426 0.01719 -0.34491 0.01128 -0.34722 C 0.00122 -0.35764 -0.01059 -0.36528 -0.02326 -0.36806 C -0.03854 -0.37593 -0.05451 -0.38033 -0.07083 -0.38218 C -0.07847 -0.38565 -0.08681 -0.38565 -0.09462 -0.38704 C -0.10417 -0.39121 -0.09705 -0.38866 -0.11719 -0.38866 " pathEditMode="relative" ptsTypes="ffffffffffffffffffffffffffffffffffffffffffffA">
                                      <p:cBhvr>
                                        <p:cTn id="14" dur="2000" fill="hold"/>
                                        <p:tgtEl>
                                          <p:spTgt spid="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61111E-6 7.40741E-7 C -0.00174 0.00602 -0.00278 0.01134 -0.00539 0.01667 C -0.00868 0.02963 -0.02049 0.03611 -0.02934 0.03935 C -0.03733 0.04653 -0.04618 0.05208 -0.05521 0.05579 C -0.05938 0.05995 -0.06754 0.06505 -0.0724 0.06643 C -0.07848 0.07199 -0.08507 0.075 -0.09202 0.07708 C -0.1007 0.08449 -0.11007 0.08634 -0.12014 0.08935 C -0.1441 0.08843 -0.15122 0.08866 -0.1698 0.08472 C -0.17934 0.08032 -0.18872 0.07523 -0.19792 0.06968 C -0.20191 0.06713 -0.20608 0.06528 -0.20973 0.06204 C -0.21754 0.05486 -0.22483 0.04676 -0.23247 0.03935 C -0.23334 0.03773 -0.23351 0.03588 -0.23473 0.03472 C -0.23594 0.03356 -0.23785 0.03472 -0.23889 0.03333 C -0.24375 0.02708 -0.25191 0.01065 -0.254 0.00162 C -0.2533 -0.01458 -0.25261 -0.02847 -0.24983 -0.04398 C -0.24688 -0.13796 -0.24792 -0.08982 -0.24983 -0.26829 C -0.25 -0.28866 -0.24966 -0.32176 -0.25851 -0.33935 C -0.26025 -0.34884 -0.25886 -0.34421 -0.26389 -0.35463 C -0.26459 -0.35602 -0.26615 -0.35903 -0.26615 -0.3588 C -0.26771 -0.36551 -0.26962 -0.36759 -0.27361 -0.37107 C -0.27587 -0.37315 -0.27795 -0.37546 -0.28004 -0.37732 C -0.28125 -0.37824 -0.28316 -0.38009 -0.28316 -0.38009 " pathEditMode="relative" rAng="0" ptsTypes="fffffffffffffffffffffA">
                                      <p:cBhvr>
                                        <p:cTn id="16" dur="2000" fill="hold"/>
                                        <p:tgtEl>
                                          <p:spTgt spid="2"/>
                                        </p:tgtEl>
                                        <p:attrNameLst>
                                          <p:attrName>ppt_x</p:attrName>
                                          <p:attrName>ppt_y</p:attrName>
                                        </p:attrNameLst>
                                      </p:cBhvr>
                                      <p:rCtr x="-14167" y="-14537"/>
                                    </p:animMotion>
                                  </p:childTnLst>
                                </p:cTn>
                              </p:par>
                              <p:par>
                                <p:cTn id="17" presetID="0" presetClass="path" presetSubtype="0" accel="50000" decel="50000" fill="hold" grpId="0" nodeType="withEffect">
                                  <p:stCondLst>
                                    <p:cond delay="0"/>
                                  </p:stCondLst>
                                  <p:childTnLst>
                                    <p:animMotion origin="layout" path="M -0.01077 0.02708 C -0.01615 0.0287 -0.01927 0.0294 -0.02379 0.03356 C -0.02813 0.05093 -0.02292 0.07083 -0.01198 0.08125 C -0.00764 0.08958 0.00208 0.09398 0.00955 0.09676 C 0.01337 0.09838 0.02135 0.1 0.02135 0.1 C 0.05121 0.0963 0.07031 0.07755 0.09757 0.07014 C 0.10781 0.0618 0.11545 0.05926 0.12725 0.05417 C 0.14896 0.04468 0.17031 0.03472 0.19166 0.02384 C 0.20903 0.01551 0.22534 0.00231 0.24166 -0.00926 C 0.2493 -0.01482 0.25642 -0.01782 0.26302 -0.02523 C 0.26562 -0.02801 0.26736 -0.03195 0.27014 -0.03472 C 0.28403 -0.04861 0.29826 -0.06019 0.3118 -0.07454 C 0.31805 -0.08125 0.3217 -0.08912 0.32725 -0.09653 C 0.32899 -0.10602 0.33298 -0.11389 0.3368 -0.12199 C 0.33802 -0.13171 0.34132 -0.13912 0.34288 -0.14884 C 0.34288 -0.15093 0.34479 -0.20995 0.34045 -0.23472 C 0.33871 -0.24445 0.33524 -0.2537 0.33333 -0.26343 C 0.32534 -0.30486 0.31284 -0.34375 0.30225 -0.3838 C 0.29739 -0.40208 0.29218 -0.41968 0.2868 -0.43773 C 0.28507 -0.44375 0.28003 -0.46505 0.27725 -0.47107 C 0.27482 -0.47639 0.27187 -0.48125 0.27014 -0.48704 C 0.26944 -0.48958 0.26875 -0.49236 0.26788 -0.49491 C 0.26666 -0.49815 0.26319 -0.50324 0.2618 -0.50602 C 0.25243 -0.52384 0.24392 -0.5419 0.23333 -0.55857 C 0.22795 -0.5669 0.22326 -0.57083 0.21545 -0.57431 C 0.20833 -0.57755 0.21528 -0.57431 0.20833 -0.57755 C 0.20694 -0.57824 0.20468 -0.58079 0.20468 -0.58079 " pathEditMode="relative" ptsTypes="ffffffffffffffffffffffffffA">
                                      <p:cBhvr>
                                        <p:cTn id="18" dur="2000" fill="hold"/>
                                        <p:tgtEl>
                                          <p:spTgt spid="8"/>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4.72222E-6 -5.55556E-6 C 0.00434 0.00277 0.00851 0.00416 0.01302 0.00624 C 0.01649 0.00601 0.03229 0.00601 0.03923 0.003 C 0.04462 0.00069 0.04948 -0.00371 0.05469 -0.00649 C 0.06719 -0.0132 0.08021 -0.01992 0.09288 -0.02547 C 0.09844 -0.03079 0.10417 -0.03589 0.11076 -0.0382 C 0.11458 -0.04167 0.11875 -0.04422 0.12257 -0.04769 C 0.12101 -0.0757 0.12048 -0.10556 0.11302 -0.13195 C 0.10538 -0.15904 0.09427 -0.18404 0.08212 -0.20811 C 0.07951 -0.2132 0.07257 -0.2264 0.0691 -0.23033 C 0.04219 -0.25973 0.06649 -0.2301 0.04878 -0.24607 C 0.03524 -0.25834 0.02239 -0.27385 0.0059 -0.27941 C -0.04306 -0.29561 -0.09375 -0.29376 -0.1441 -0.29538 C -0.16875 -0.297 -0.19323 -0.30024 -0.21788 -0.30163 C -0.22622 -0.30117 -0.23455 -0.30093 -0.24288 -0.30001 C -0.2441 -0.29978 -0.24653 -0.29862 -0.24653 -0.29862 " pathEditMode="relative" ptsTypes="fffffffffffffff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11111E-6 -8.88889E-6 C 0.0132 -0.00579 0.02622 -0.01343 0.03941 -0.02061 C 0.04497 -0.02362 0.04913 -0.02825 0.05486 -0.0301 C 0.05868 -0.03357 0.06788 -0.03658 0.06788 -0.03658 C 0.07622 -0.0426 0.09132 -0.05487 0.1 -0.05718 C 0.10938 -0.07223 0.10955 -0.09538 0.11198 -0.11436 C 0.1132 -0.13866 0.11458 -0.16297 0.11563 -0.18727 C 0.11615 -0.23565 0.1158 -0.28241 0.1191 -0.3301 C 0.1184 -0.36575 0.1191 -0.38288 0.11667 -0.41274 C 0.11493 -0.43403 0.11111 -0.4551 0.10833 -0.47616 C 0.10399 -0.50903 0.10208 -0.54306 0.09896 -0.57616 C 0.10017 -0.58843 0.09879 -0.58403 0.10122 -0.59052 " pathEditMode="relative" ptsTypes="fffffffffffA">
                                      <p:cBhvr>
                                        <p:cTn id="22" dur="2000" fill="hold"/>
                                        <p:tgtEl>
                                          <p:spTgt spid="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7.08333E-6 -6.17284E-7 L 0.00097 0.06269 L 0.02625 0.10223 L 0.10785 0.07716 L 0.04437 -0.19522 " pathEditMode="relative" ptsTypes="AAAAA">
                                      <p:cBhvr>
                                        <p:cTn id="24" dur="2000" fill="hold"/>
                                        <p:tgtEl>
                                          <p:spTgt spid="12"/>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 presetClass="exit"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 grpId="0"/>
      <p:bldP spid="10" grpId="0"/>
      <p:bldP spid="9" grpId="0"/>
      <p:bldP spid="12" grpId="0"/>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Co-Infection</a:t>
            </a:r>
          </a:p>
        </p:txBody>
      </p:sp>
      <p:sp>
        <p:nvSpPr>
          <p:cNvPr id="3" name="Content Placeholder 2"/>
          <p:cNvSpPr>
            <a:spLocks noGrp="1"/>
          </p:cNvSpPr>
          <p:nvPr>
            <p:ph sz="quarter" idx="1"/>
          </p:nvPr>
        </p:nvSpPr>
        <p:spPr/>
        <p:txBody>
          <a:bodyPr/>
          <a:lstStyle/>
          <a:p>
            <a:r>
              <a:rPr lang="en-US" dirty="0"/>
              <a:t>Be VERY aware that a patient with </a:t>
            </a:r>
            <a:r>
              <a:rPr lang="en-US" dirty="0" err="1"/>
              <a:t>babesia</a:t>
            </a:r>
            <a:r>
              <a:rPr lang="en-US" dirty="0"/>
              <a:t> </a:t>
            </a:r>
            <a:r>
              <a:rPr lang="en-US" i="1" dirty="0"/>
              <a:t>likely</a:t>
            </a:r>
            <a:r>
              <a:rPr lang="en-US" dirty="0"/>
              <a:t> has a co-infection</a:t>
            </a:r>
          </a:p>
          <a:p>
            <a:r>
              <a:rPr lang="en-US" dirty="0"/>
              <a:t>In </a:t>
            </a:r>
            <a:r>
              <a:rPr lang="en-US" dirty="0">
                <a:hlinkClick r:id="rId2"/>
              </a:rPr>
              <a:t>one report</a:t>
            </a:r>
            <a:r>
              <a:rPr lang="en-US" dirty="0"/>
              <a:t>, two-thirds (!) of patients with </a:t>
            </a:r>
            <a:r>
              <a:rPr lang="en-US" dirty="0" err="1"/>
              <a:t>babesia</a:t>
            </a:r>
            <a:r>
              <a:rPr lang="en-US" dirty="0"/>
              <a:t> were co-infected with Lyme</a:t>
            </a:r>
          </a:p>
          <a:p>
            <a:pPr lvl="1"/>
            <a:r>
              <a:rPr lang="en-US" dirty="0"/>
              <a:t>And one-third were co-infected with </a:t>
            </a:r>
            <a:r>
              <a:rPr lang="en-US" dirty="0" err="1"/>
              <a:t>anaplasma</a:t>
            </a:r>
            <a:r>
              <a:rPr lang="en-US" dirty="0"/>
              <a:t> </a:t>
            </a:r>
          </a:p>
          <a:p>
            <a:r>
              <a:rPr lang="en-US" i="1" dirty="0"/>
              <a:t>Consider an empiric 10-21 day course of doxycycline for any patient with proven babesiosis </a:t>
            </a:r>
            <a:endParaRPr lang="en-US" dirty="0"/>
          </a:p>
          <a:p>
            <a:pPr lvl="1"/>
            <a:r>
              <a:rPr lang="en-US" dirty="0"/>
              <a:t>Note that the opposite is not true: if a patient has Lyme, risk of co-infection is only ~5%, so would prove Babesia before treating for it, if clinically suspected </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21580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babesiosis</a:t>
            </a:r>
          </a:p>
        </p:txBody>
      </p:sp>
      <p:sp>
        <p:nvSpPr>
          <p:cNvPr id="3" name="Content Placeholder 2"/>
          <p:cNvSpPr>
            <a:spLocks noGrp="1"/>
          </p:cNvSpPr>
          <p:nvPr>
            <p:ph sz="quarter" idx="1"/>
          </p:nvPr>
        </p:nvSpPr>
        <p:spPr/>
        <p:txBody>
          <a:bodyPr/>
          <a:lstStyle/>
          <a:p>
            <a:r>
              <a:rPr lang="en-US" dirty="0"/>
              <a:t>Available tests</a:t>
            </a:r>
          </a:p>
          <a:p>
            <a:pPr lvl="1"/>
            <a:r>
              <a:rPr lang="en-US" dirty="0"/>
              <a:t>Blood parasite smear</a:t>
            </a:r>
          </a:p>
          <a:p>
            <a:pPr lvl="1"/>
            <a:r>
              <a:rPr lang="en-US" dirty="0"/>
              <a:t>Babesia PCR</a:t>
            </a:r>
          </a:p>
          <a:p>
            <a:pPr lvl="1"/>
            <a:r>
              <a:rPr lang="en-US" dirty="0"/>
              <a:t>Babesia serology</a:t>
            </a:r>
          </a:p>
          <a:p>
            <a:pPr lvl="2"/>
            <a:r>
              <a:rPr lang="en-US" dirty="0"/>
              <a:t>Send ‘em all?</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05716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smear</a:t>
            </a:r>
          </a:p>
        </p:txBody>
      </p:sp>
      <p:sp>
        <p:nvSpPr>
          <p:cNvPr id="3" name="Content Placeholder 2"/>
          <p:cNvSpPr>
            <a:spLocks noGrp="1"/>
          </p:cNvSpPr>
          <p:nvPr>
            <p:ph sz="quarter" idx="1"/>
          </p:nvPr>
        </p:nvSpPr>
        <p:spPr/>
        <p:txBody>
          <a:bodyPr>
            <a:normAutofit lnSpcReduction="10000"/>
          </a:bodyPr>
          <a:lstStyle/>
          <a:p>
            <a:r>
              <a:rPr lang="en-US" dirty="0"/>
              <a:t>Limit of detection: ~0.01% parasitemia</a:t>
            </a:r>
          </a:p>
          <a:p>
            <a:pPr lvl="1"/>
            <a:r>
              <a:rPr lang="en-US" dirty="0"/>
              <a:t>Remember, most cases have &lt;1% parasitemia, so sensitivity is improved with 3 smears, each at least 8 hours </a:t>
            </a:r>
            <a:r>
              <a:rPr lang="en-US" dirty="0" smtClean="0"/>
              <a:t>apart</a:t>
            </a:r>
          </a:p>
          <a:p>
            <a:pPr lvl="1"/>
            <a:r>
              <a:rPr lang="en-US" dirty="0" smtClean="0"/>
              <a:t>Sensitivity of blood smears is very operator </a:t>
            </a:r>
            <a:r>
              <a:rPr lang="en-US" dirty="0" err="1" smtClean="0"/>
              <a:t>depedent</a:t>
            </a:r>
            <a:endParaRPr lang="en-US" dirty="0"/>
          </a:p>
          <a:p>
            <a:r>
              <a:rPr lang="en-US" dirty="0"/>
              <a:t>Can you have </a:t>
            </a:r>
            <a:r>
              <a:rPr lang="en-US" b="1" dirty="0"/>
              <a:t>severe</a:t>
            </a:r>
            <a:r>
              <a:rPr lang="en-US" dirty="0"/>
              <a:t> babesiosis with 3 negative smears? </a:t>
            </a:r>
            <a:endParaRPr lang="en-US" dirty="0" smtClean="0"/>
          </a:p>
          <a:p>
            <a:endParaRPr lang="en-US" dirty="0"/>
          </a:p>
          <a:p>
            <a:endParaRPr lang="en-US" dirty="0" smtClean="0"/>
          </a:p>
          <a:p>
            <a:endParaRPr lang="en-US" dirty="0"/>
          </a:p>
          <a:p>
            <a:r>
              <a:rPr lang="en-US" dirty="0" smtClean="0"/>
              <a:t>If smears negative but suspicion remains, consider a PCR</a:t>
            </a:r>
            <a:endParaRPr lang="en-US" dirty="0"/>
          </a:p>
          <a:p>
            <a:pPr marL="274320" lvl="1" indent="0">
              <a:buNone/>
            </a:pPr>
            <a:endParaRPr lang="en-US" dirty="0"/>
          </a:p>
          <a:p>
            <a:endParaRPr lang="en-US" dirty="0"/>
          </a:p>
        </p:txBody>
      </p:sp>
      <p:pic>
        <p:nvPicPr>
          <p:cNvPr id="5" name="Picture 2" descr="http://img.medscape.com/pi/features/slideshow-slide/tick-borne-diseases-lyme/fig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05200"/>
            <a:ext cx="2421187" cy="1645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3926037"/>
            <a:ext cx="4481945" cy="1200329"/>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It would be </a:t>
            </a:r>
            <a:r>
              <a:rPr lang="en-US" sz="2400" i="1" dirty="0">
                <a:solidFill>
                  <a:schemeClr val="tx1"/>
                </a:solidFill>
              </a:rPr>
              <a:t>very</a:t>
            </a:r>
            <a:r>
              <a:rPr lang="en-US" sz="2400" dirty="0">
                <a:solidFill>
                  <a:schemeClr val="tx1"/>
                </a:solidFill>
              </a:rPr>
              <a:t> atypical…again pathogenesis is directly related to parasitemia</a:t>
            </a:r>
          </a:p>
        </p:txBody>
      </p:sp>
      <p:sp>
        <p:nvSpPr>
          <p:cNvPr id="7" name="TextBox 6"/>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spTree>
    <p:extLst>
      <p:ext uri="{BB962C8B-B14F-4D97-AF65-F5344CB8AC3E}">
        <p14:creationId xmlns:p14="http://schemas.microsoft.com/office/powerpoint/2010/main" val="32296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Babesia PCR</a:t>
            </a:r>
          </a:p>
        </p:txBody>
      </p:sp>
      <p:sp>
        <p:nvSpPr>
          <p:cNvPr id="3" name="Content Placeholder 2"/>
          <p:cNvSpPr>
            <a:spLocks noGrp="1"/>
          </p:cNvSpPr>
          <p:nvPr>
            <p:ph sz="quarter" idx="1"/>
          </p:nvPr>
        </p:nvSpPr>
        <p:spPr/>
        <p:txBody>
          <a:bodyPr>
            <a:normAutofit/>
          </a:bodyPr>
          <a:lstStyle/>
          <a:p>
            <a:r>
              <a:rPr lang="en-US" dirty="0"/>
              <a:t>Can detect  %0.0001 parasitemia</a:t>
            </a:r>
          </a:p>
          <a:p>
            <a:r>
              <a:rPr lang="en-US" dirty="0"/>
              <a:t>Much more sensitive (~thousand-fold!) than smear </a:t>
            </a:r>
          </a:p>
          <a:p>
            <a:pPr lvl="1"/>
            <a:r>
              <a:rPr lang="en-US" dirty="0"/>
              <a:t>In fact, it is so sensitive, </a:t>
            </a:r>
            <a:r>
              <a:rPr lang="en-US" dirty="0">
                <a:hlinkClick r:id="rId2"/>
              </a:rPr>
              <a:t>we are seeing </a:t>
            </a:r>
            <a:r>
              <a:rPr lang="en-US" dirty="0"/>
              <a:t>patients with asymptomatic, very low level parasitemia during blood donation </a:t>
            </a:r>
          </a:p>
          <a:p>
            <a:r>
              <a:rPr lang="en-US" dirty="0"/>
              <a:t>Best used to diagnose mild cases with low level parasitemia, or to screen the blood supply </a:t>
            </a:r>
          </a:p>
          <a:p>
            <a:pPr lvl="1"/>
            <a:r>
              <a:rPr lang="en-US" dirty="0"/>
              <a:t>Best to get the blood smears first, use PCR only if suspicion high but smears negative</a:t>
            </a:r>
          </a:p>
          <a:p>
            <a:pPr lvl="1"/>
            <a:r>
              <a:rPr lang="en-US" dirty="0"/>
              <a:t>If smear negative, parasitemia is going to be low, and thus patient in a lower-risk setting </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11511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Arrow 1"/>
          <p:cNvSpPr/>
          <p:nvPr/>
        </p:nvSpPr>
        <p:spPr>
          <a:xfrm rot="20981992">
            <a:off x="4701603" y="5394977"/>
            <a:ext cx="3413260" cy="904964"/>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399"/>
            <a:ext cx="7239000" cy="184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595058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36.media.tumblr.com/tumblr_lqsmi7fL4O1qjp0rto1_1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780" y="3519877"/>
            <a:ext cx="2159277" cy="14382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622" y="2304871"/>
            <a:ext cx="5787736" cy="1200329"/>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i="1" dirty="0" err="1">
                <a:solidFill>
                  <a:schemeClr val="tx1"/>
                </a:solidFill>
              </a:rPr>
              <a:t>Xenodiagnosis</a:t>
            </a:r>
            <a:r>
              <a:rPr lang="en-US" sz="2400" dirty="0">
                <a:solidFill>
                  <a:schemeClr val="tx1"/>
                </a:solidFill>
              </a:rPr>
              <a:t>: inject a hamster with blood from a patient and see if the hamster gets </a:t>
            </a:r>
            <a:r>
              <a:rPr lang="en-US" sz="2400" dirty="0" err="1">
                <a:solidFill>
                  <a:schemeClr val="tx1"/>
                </a:solidFill>
              </a:rPr>
              <a:t>babesia</a:t>
            </a:r>
            <a:r>
              <a:rPr lang="en-US" sz="2400" dirty="0">
                <a:solidFill>
                  <a:schemeClr val="tx1"/>
                </a:solidFill>
              </a:rPr>
              <a:t>!</a:t>
            </a:r>
          </a:p>
        </p:txBody>
      </p:sp>
      <p:sp>
        <p:nvSpPr>
          <p:cNvPr id="6" name="TextBox 5"/>
          <p:cNvSpPr txBox="1"/>
          <p:nvPr/>
        </p:nvSpPr>
        <p:spPr>
          <a:xfrm>
            <a:off x="457200" y="4953000"/>
            <a:ext cx="4481945" cy="1200329"/>
          </a:xfrm>
          <a:prstGeom prst="rect">
            <a:avLst/>
          </a:prstGeom>
          <a:solidFill>
            <a:srgbClr val="92D05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solidFill>
                  <a:schemeClr val="tx1"/>
                </a:solidFill>
              </a:rPr>
              <a:t>Works reasonably well! But a bit burdensome to do…and sad hamsters…so not really done</a:t>
            </a:r>
          </a:p>
        </p:txBody>
      </p:sp>
    </p:spTree>
    <p:extLst>
      <p:ext uri="{BB962C8B-B14F-4D97-AF65-F5344CB8AC3E}">
        <p14:creationId xmlns:p14="http://schemas.microsoft.com/office/powerpoint/2010/main" val="31835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Babesia serology</a:t>
            </a:r>
          </a:p>
        </p:txBody>
      </p:sp>
      <p:sp>
        <p:nvSpPr>
          <p:cNvPr id="3" name="Content Placeholder 2"/>
          <p:cNvSpPr>
            <a:spLocks noGrp="1"/>
          </p:cNvSpPr>
          <p:nvPr>
            <p:ph sz="quarter" idx="1"/>
          </p:nvPr>
        </p:nvSpPr>
        <p:spPr/>
        <p:txBody>
          <a:bodyPr/>
          <a:lstStyle/>
          <a:p>
            <a:r>
              <a:rPr lang="en-US" dirty="0"/>
              <a:t>Often negative first 1-2 weeks of symptoms</a:t>
            </a:r>
          </a:p>
          <a:p>
            <a:pPr lvl="1"/>
            <a:r>
              <a:rPr lang="en-US" dirty="0"/>
              <a:t>Note similarity to Lyme and Anaplasma </a:t>
            </a:r>
            <a:r>
              <a:rPr lang="en-US" dirty="0" err="1"/>
              <a:t>serologies</a:t>
            </a:r>
            <a:r>
              <a:rPr lang="en-US" dirty="0"/>
              <a:t> </a:t>
            </a:r>
          </a:p>
          <a:p>
            <a:r>
              <a:rPr lang="en-US" dirty="0"/>
              <a:t>Almost always positive by 3-4 weeks of symptoms</a:t>
            </a:r>
          </a:p>
          <a:p>
            <a:pPr lvl="1"/>
            <a:r>
              <a:rPr lang="en-US" dirty="0"/>
              <a:t>Again, note similarity to other tick-borne infections </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296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babesiosis</a:t>
            </a:r>
          </a:p>
        </p:txBody>
      </p:sp>
      <p:sp>
        <p:nvSpPr>
          <p:cNvPr id="3" name="Content Placeholder 2"/>
          <p:cNvSpPr>
            <a:spLocks noGrp="1"/>
          </p:cNvSpPr>
          <p:nvPr>
            <p:ph sz="quarter" idx="1"/>
          </p:nvPr>
        </p:nvSpPr>
        <p:spPr/>
        <p:txBody>
          <a:bodyPr/>
          <a:lstStyle/>
          <a:p>
            <a:r>
              <a:rPr lang="en-US" dirty="0"/>
              <a:t>Available tests</a:t>
            </a:r>
          </a:p>
          <a:p>
            <a:pPr lvl="1"/>
            <a:r>
              <a:rPr lang="en-US" dirty="0"/>
              <a:t>Blood parasite smear</a:t>
            </a:r>
          </a:p>
          <a:p>
            <a:pPr lvl="1"/>
            <a:r>
              <a:rPr lang="en-US" dirty="0"/>
              <a:t>Babesia PCR</a:t>
            </a:r>
          </a:p>
          <a:p>
            <a:pPr lvl="1"/>
            <a:r>
              <a:rPr lang="en-US" dirty="0"/>
              <a:t>Babesia serology</a:t>
            </a:r>
          </a:p>
          <a:p>
            <a:pPr lvl="2"/>
            <a:r>
              <a:rPr lang="en-US" dirty="0"/>
              <a:t>Send ‘em all?</a:t>
            </a:r>
          </a:p>
          <a:p>
            <a:pPr lvl="3"/>
            <a:r>
              <a:rPr lang="en-US" dirty="0"/>
              <a:t>Risk factors for severe disease: smear x3 and PCR</a:t>
            </a:r>
          </a:p>
          <a:p>
            <a:pPr lvl="3"/>
            <a:r>
              <a:rPr lang="en-US" dirty="0"/>
              <a:t>Clinical picture of severe disease: smear x3</a:t>
            </a:r>
          </a:p>
          <a:p>
            <a:pPr lvl="3"/>
            <a:r>
              <a:rPr lang="en-US" dirty="0"/>
              <a:t>Clinical picture of mild disease: smear x3 +/- PCR</a:t>
            </a:r>
          </a:p>
          <a:p>
            <a:pPr lvl="3"/>
            <a:r>
              <a:rPr lang="en-US" dirty="0" err="1"/>
              <a:t>Serologies</a:t>
            </a:r>
            <a:r>
              <a:rPr lang="en-US" dirty="0"/>
              <a:t>: send a few weeks after symptoms to see if you were right. </a:t>
            </a:r>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197701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Epidemiology </a:t>
            </a:r>
          </a:p>
        </p:txBody>
      </p:sp>
      <p:sp>
        <p:nvSpPr>
          <p:cNvPr id="3" name="Content Placeholder 2"/>
          <p:cNvSpPr>
            <a:spLocks noGrp="1"/>
          </p:cNvSpPr>
          <p:nvPr>
            <p:ph sz="quarter" idx="1"/>
          </p:nvPr>
        </p:nvSpPr>
        <p:spPr/>
        <p:txBody>
          <a:bodyPr/>
          <a:lstStyle/>
          <a:p>
            <a:r>
              <a:rPr lang="en-US" dirty="0"/>
              <a:t>Lyme Disease is caused by the spirochete </a:t>
            </a:r>
            <a:r>
              <a:rPr lang="en-US" i="1" dirty="0"/>
              <a:t>Borrelia burgdorferi </a:t>
            </a:r>
            <a:r>
              <a:rPr lang="en-US" dirty="0"/>
              <a:t>and spread by </a:t>
            </a:r>
            <a:r>
              <a:rPr lang="en-US" i="1" dirty="0"/>
              <a:t>Ixodes </a:t>
            </a:r>
            <a:r>
              <a:rPr lang="en-US" i="1" dirty="0" err="1"/>
              <a:t>scapularis</a:t>
            </a:r>
            <a:r>
              <a:rPr lang="en-US" i="1" dirty="0"/>
              <a:t> </a:t>
            </a:r>
            <a:r>
              <a:rPr lang="en-US" dirty="0"/>
              <a:t>“deer ticks”</a:t>
            </a:r>
            <a:endParaRPr lang="en-US" i="1" dirty="0"/>
          </a:p>
          <a:p>
            <a:r>
              <a:rPr lang="en-US" dirty="0"/>
              <a:t>There are </a:t>
            </a:r>
            <a:r>
              <a:rPr lang="en-US" dirty="0" smtClean="0"/>
              <a:t>more than 3</a:t>
            </a:r>
            <a:r>
              <a:rPr lang="en-US" dirty="0" smtClean="0"/>
              <a:t>0,000 </a:t>
            </a:r>
            <a:r>
              <a:rPr lang="en-US" dirty="0"/>
              <a:t>cases per year in the </a:t>
            </a:r>
            <a:r>
              <a:rPr lang="en-US" dirty="0" smtClean="0"/>
              <a:t>US, but due to under-recognition and reporting, it is likely the true number is &gt;300,000 cases per year</a:t>
            </a:r>
            <a:endParaRPr lang="en-US" dirty="0"/>
          </a:p>
          <a:p>
            <a:r>
              <a:rPr lang="en-US" i="1" dirty="0"/>
              <a:t>Most</a:t>
            </a:r>
            <a:r>
              <a:rPr lang="en-US" dirty="0"/>
              <a:t> occur in summer, but cases happen year round</a:t>
            </a:r>
          </a:p>
          <a:p>
            <a:r>
              <a:rPr lang="en-US" dirty="0"/>
              <a:t>Lyme Disease is </a:t>
            </a:r>
            <a:r>
              <a:rPr lang="en-US" i="1" dirty="0"/>
              <a:t>on the rise</a:t>
            </a:r>
          </a:p>
          <a:p>
            <a:pPr lvl="1"/>
            <a:r>
              <a:rPr lang="en-US" dirty="0"/>
              <a:t>It’s not just increased recognition and testing</a:t>
            </a:r>
          </a:p>
          <a:p>
            <a:pPr lvl="1"/>
            <a:r>
              <a:rPr lang="en-US" dirty="0"/>
              <a:t>There are more ticks that spread Lyme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3240"/>
            <a:ext cx="6248400" cy="370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4" action="ppaction://hlinksldjump"/>
              </a:rPr>
              <a:t>Return to Outline</a:t>
            </a:r>
            <a:endParaRPr lang="en-US" dirty="0"/>
          </a:p>
        </p:txBody>
      </p:sp>
      <p:grpSp>
        <p:nvGrpSpPr>
          <p:cNvPr id="7" name="Group 6"/>
          <p:cNvGrpSpPr/>
          <p:nvPr/>
        </p:nvGrpSpPr>
        <p:grpSpPr>
          <a:xfrm>
            <a:off x="1614055" y="2133600"/>
            <a:ext cx="6410325" cy="3836579"/>
            <a:chOff x="2286000" y="1978658"/>
            <a:chExt cx="6791325" cy="4169728"/>
          </a:xfrm>
        </p:grpSpPr>
        <p:pic>
          <p:nvPicPr>
            <p:cNvPr id="6" name="Picture 5"/>
            <p:cNvPicPr>
              <a:picLocks noChangeAspect="1"/>
            </p:cNvPicPr>
            <p:nvPr/>
          </p:nvPicPr>
          <p:blipFill>
            <a:blip r:embed="rId5"/>
            <a:stretch>
              <a:fillRect/>
            </a:stretch>
          </p:blipFill>
          <p:spPr>
            <a:xfrm>
              <a:off x="2286000" y="1978658"/>
              <a:ext cx="6791325" cy="4169728"/>
            </a:xfrm>
            <a:prstGeom prst="rect">
              <a:avLst/>
            </a:prstGeom>
          </p:spPr>
        </p:pic>
        <p:pic>
          <p:nvPicPr>
            <p:cNvPr id="2052" name="Picture 4" descr="Image result for frozen ti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3158458"/>
              <a:ext cx="927516" cy="139059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Image result for tick in summ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3276600"/>
              <a:ext cx="835720" cy="93821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787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Babesia Treatment</a:t>
            </a:r>
          </a:p>
        </p:txBody>
      </p:sp>
      <p:graphicFrame>
        <p:nvGraphicFramePr>
          <p:cNvPr id="10" name="Table 10">
            <a:extLst>
              <a:ext uri="{FF2B5EF4-FFF2-40B4-BE49-F238E27FC236}">
                <a16:creationId xmlns:a16="http://schemas.microsoft.com/office/drawing/2014/main" id="{5933AB49-6FC9-4813-A7B9-E410018FFDE4}"/>
              </a:ext>
            </a:extLst>
          </p:cNvPr>
          <p:cNvGraphicFramePr>
            <a:graphicFrameLocks noGrp="1"/>
          </p:cNvGraphicFramePr>
          <p:nvPr>
            <p:ph sz="quarter" idx="1"/>
            <p:extLst>
              <p:ext uri="{D42A27DB-BD31-4B8C-83A1-F6EECF244321}">
                <p14:modId xmlns:p14="http://schemas.microsoft.com/office/powerpoint/2010/main" val="1475872671"/>
              </p:ext>
            </p:extLst>
          </p:nvPr>
        </p:nvGraphicFramePr>
        <p:xfrm>
          <a:off x="301625" y="1527175"/>
          <a:ext cx="8504238" cy="485140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2834353472"/>
                    </a:ext>
                  </a:extLst>
                </a:gridCol>
                <a:gridCol w="2834746">
                  <a:extLst>
                    <a:ext uri="{9D8B030D-6E8A-4147-A177-3AD203B41FA5}">
                      <a16:colId xmlns:a16="http://schemas.microsoft.com/office/drawing/2014/main" val="1955510533"/>
                    </a:ext>
                  </a:extLst>
                </a:gridCol>
                <a:gridCol w="2834746">
                  <a:extLst>
                    <a:ext uri="{9D8B030D-6E8A-4147-A177-3AD203B41FA5}">
                      <a16:colId xmlns:a16="http://schemas.microsoft.com/office/drawing/2014/main" val="1817523952"/>
                    </a:ext>
                  </a:extLst>
                </a:gridCol>
              </a:tblGrid>
              <a:tr h="370840">
                <a:tc>
                  <a:txBody>
                    <a:bodyPr/>
                    <a:lstStyle/>
                    <a:p>
                      <a:r>
                        <a:rPr lang="en-US" dirty="0"/>
                        <a:t>Clinical Presentation</a:t>
                      </a:r>
                    </a:p>
                  </a:txBody>
                  <a:tcPr/>
                </a:tc>
                <a:tc>
                  <a:txBody>
                    <a:bodyPr/>
                    <a:lstStyle/>
                    <a:p>
                      <a:r>
                        <a:rPr lang="en-US" dirty="0"/>
                        <a:t>Regimen</a:t>
                      </a:r>
                    </a:p>
                  </a:txBody>
                  <a:tcPr/>
                </a:tc>
                <a:tc>
                  <a:txBody>
                    <a:bodyPr/>
                    <a:lstStyle/>
                    <a:p>
                      <a:r>
                        <a:rPr lang="en-US" dirty="0"/>
                        <a:t>Duration</a:t>
                      </a:r>
                    </a:p>
                  </a:txBody>
                  <a:tcPr/>
                </a:tc>
                <a:extLst>
                  <a:ext uri="{0D108BD9-81ED-4DB2-BD59-A6C34878D82A}">
                    <a16:rowId xmlns:a16="http://schemas.microsoft.com/office/drawing/2014/main" val="82112232"/>
                  </a:ext>
                </a:extLst>
              </a:tr>
              <a:tr h="370840">
                <a:tc>
                  <a:txBody>
                    <a:bodyPr/>
                    <a:lstStyle/>
                    <a:p>
                      <a:r>
                        <a:rPr lang="en-US" dirty="0"/>
                        <a:t>Mild-to-Moderate Disease</a:t>
                      </a:r>
                    </a:p>
                  </a:txBody>
                  <a:tcPr/>
                </a:tc>
                <a:tc>
                  <a:txBody>
                    <a:bodyPr/>
                    <a:lstStyle/>
                    <a:p>
                      <a:r>
                        <a:rPr lang="en-US" dirty="0"/>
                        <a:t>Atovaquone</a:t>
                      </a:r>
                    </a:p>
                    <a:p>
                      <a:r>
                        <a:rPr lang="en-US" dirty="0"/>
                        <a:t>&amp;</a:t>
                      </a:r>
                    </a:p>
                    <a:p>
                      <a:r>
                        <a:rPr lang="en-US" dirty="0"/>
                        <a:t>Azithromycin</a:t>
                      </a:r>
                    </a:p>
                  </a:txBody>
                  <a:tcPr/>
                </a:tc>
                <a:tc>
                  <a:txBody>
                    <a:bodyPr/>
                    <a:lstStyle/>
                    <a:p>
                      <a:r>
                        <a:rPr lang="en-US" dirty="0"/>
                        <a:t>7-10 days</a:t>
                      </a:r>
                    </a:p>
                  </a:txBody>
                  <a:tcPr/>
                </a:tc>
                <a:extLst>
                  <a:ext uri="{0D108BD9-81ED-4DB2-BD59-A6C34878D82A}">
                    <a16:rowId xmlns:a16="http://schemas.microsoft.com/office/drawing/2014/main" val="3142342974"/>
                  </a:ext>
                </a:extLst>
              </a:tr>
              <a:tr h="370840">
                <a:tc>
                  <a:txBody>
                    <a:bodyPr/>
                    <a:lstStyle/>
                    <a:p>
                      <a:r>
                        <a:rPr lang="en-US" dirty="0"/>
                        <a:t>Severe Disease</a:t>
                      </a:r>
                    </a:p>
                  </a:txBody>
                  <a:tcPr/>
                </a:tc>
                <a:tc>
                  <a:txBody>
                    <a:bodyPr/>
                    <a:lstStyle/>
                    <a:p>
                      <a:r>
                        <a:rPr lang="en-US" dirty="0"/>
                        <a:t>Atovaquone</a:t>
                      </a:r>
                    </a:p>
                    <a:p>
                      <a:r>
                        <a:rPr lang="en-US" dirty="0"/>
                        <a:t>&amp;</a:t>
                      </a:r>
                    </a:p>
                    <a:p>
                      <a:r>
                        <a:rPr lang="en-US" dirty="0"/>
                        <a:t>Azithromycin (IV with stepdown to oral)</a:t>
                      </a:r>
                    </a:p>
                  </a:txBody>
                  <a:tcPr/>
                </a:tc>
                <a:tc>
                  <a:txBody>
                    <a:bodyPr/>
                    <a:lstStyle/>
                    <a:p>
                      <a:r>
                        <a:rPr lang="en-US" dirty="0"/>
                        <a:t>7-10 days</a:t>
                      </a:r>
                    </a:p>
                  </a:txBody>
                  <a:tcPr/>
                </a:tc>
                <a:extLst>
                  <a:ext uri="{0D108BD9-81ED-4DB2-BD59-A6C34878D82A}">
                    <a16:rowId xmlns:a16="http://schemas.microsoft.com/office/drawing/2014/main" val="721541978"/>
                  </a:ext>
                </a:extLst>
              </a:tr>
              <a:tr h="370840">
                <a:tc>
                  <a:txBody>
                    <a:bodyPr/>
                    <a:lstStyle/>
                    <a:p>
                      <a:r>
                        <a:rPr lang="en-US" dirty="0"/>
                        <a:t>Immunosuppressed</a:t>
                      </a:r>
                    </a:p>
                  </a:txBody>
                  <a:tcPr/>
                </a:tc>
                <a:tc>
                  <a:txBody>
                    <a:bodyPr/>
                    <a:lstStyle/>
                    <a:p>
                      <a:r>
                        <a:rPr lang="en-US" dirty="0"/>
                        <a:t>Atovaquone</a:t>
                      </a:r>
                    </a:p>
                    <a:p>
                      <a:r>
                        <a:rPr lang="en-US" dirty="0"/>
                        <a:t>&amp;</a:t>
                      </a:r>
                    </a:p>
                    <a:p>
                      <a:r>
                        <a:rPr lang="en-US" dirty="0"/>
                        <a:t>High dose (500-1000mg) azithromycin </a:t>
                      </a:r>
                    </a:p>
                    <a:p>
                      <a:endParaRPr lang="en-US" dirty="0"/>
                    </a:p>
                  </a:txBody>
                  <a:tcPr/>
                </a:tc>
                <a:tc>
                  <a:txBody>
                    <a:bodyPr/>
                    <a:lstStyle/>
                    <a:p>
                      <a:r>
                        <a:rPr lang="en-US" u="sng" dirty="0"/>
                        <a:t>&gt;</a:t>
                      </a:r>
                      <a:r>
                        <a:rPr lang="en-US" u="none" dirty="0"/>
                        <a:t>6 weeks (including at least 2 weeks after parasites no longer visible on smear) </a:t>
                      </a:r>
                      <a:endParaRPr lang="en-US" u="sng" dirty="0"/>
                    </a:p>
                  </a:txBody>
                  <a:tcPr/>
                </a:tc>
                <a:extLst>
                  <a:ext uri="{0D108BD9-81ED-4DB2-BD59-A6C34878D82A}">
                    <a16:rowId xmlns:a16="http://schemas.microsoft.com/office/drawing/2014/main" val="347333071"/>
                  </a:ext>
                </a:extLst>
              </a:tr>
              <a:tr h="370840">
                <a:tc>
                  <a:txBody>
                    <a:bodyPr/>
                    <a:lstStyle/>
                    <a:p>
                      <a:r>
                        <a:rPr lang="en-US" dirty="0"/>
                        <a:t>Unable to tolerate first line treatments above</a:t>
                      </a:r>
                    </a:p>
                  </a:txBody>
                  <a:tcPr/>
                </a:tc>
                <a:tc>
                  <a:txBody>
                    <a:bodyPr/>
                    <a:lstStyle/>
                    <a:p>
                      <a:r>
                        <a:rPr lang="en-US" dirty="0"/>
                        <a:t>Clindamycin </a:t>
                      </a:r>
                    </a:p>
                    <a:p>
                      <a:r>
                        <a:rPr lang="en-US" dirty="0"/>
                        <a:t>&amp;</a:t>
                      </a:r>
                    </a:p>
                    <a:p>
                      <a:r>
                        <a:rPr lang="en-US" dirty="0"/>
                        <a:t>Quinine sulfate</a:t>
                      </a:r>
                    </a:p>
                  </a:txBody>
                  <a:tcPr/>
                </a:tc>
                <a:tc>
                  <a:txBody>
                    <a:bodyPr/>
                    <a:lstStyle/>
                    <a:p>
                      <a:r>
                        <a:rPr lang="en-US" u="none" dirty="0"/>
                        <a:t>7-10 days</a:t>
                      </a:r>
                    </a:p>
                  </a:txBody>
                  <a:tcPr/>
                </a:tc>
                <a:extLst>
                  <a:ext uri="{0D108BD9-81ED-4DB2-BD59-A6C34878D82A}">
                    <a16:rowId xmlns:a16="http://schemas.microsoft.com/office/drawing/2014/main" val="2417814168"/>
                  </a:ext>
                </a:extLst>
              </a:tr>
            </a:tbl>
          </a:graphicData>
        </a:graphic>
      </p:graphicFrame>
      <p:sp>
        <p:nvSpPr>
          <p:cNvPr id="9" name="TextBox 8"/>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
        <p:nvSpPr>
          <p:cNvPr id="11" name="TextBox 10">
            <a:extLst>
              <a:ext uri="{FF2B5EF4-FFF2-40B4-BE49-F238E27FC236}">
                <a16:creationId xmlns:a16="http://schemas.microsoft.com/office/drawing/2014/main" id="{B029996C-B09F-496E-A1EC-DB615FB8D58F}"/>
              </a:ext>
            </a:extLst>
          </p:cNvPr>
          <p:cNvSpPr txBox="1"/>
          <p:nvPr/>
        </p:nvSpPr>
        <p:spPr>
          <a:xfrm>
            <a:off x="5089564" y="4443175"/>
            <a:ext cx="3597236" cy="1815882"/>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a:solidFill>
                  <a:schemeClr val="tx1"/>
                </a:solidFill>
              </a:rPr>
              <a:t>Quinine has a lot more side-effects: arrhythmia, </a:t>
            </a:r>
            <a:r>
              <a:rPr lang="en-US" sz="2800" b="1" dirty="0" err="1">
                <a:solidFill>
                  <a:schemeClr val="tx1"/>
                </a:solidFill>
              </a:rPr>
              <a:t>cinchonism</a:t>
            </a:r>
            <a:endParaRPr lang="en-US" sz="2800" b="1" dirty="0">
              <a:solidFill>
                <a:schemeClr val="tx1"/>
              </a:solidFill>
            </a:endParaRPr>
          </a:p>
        </p:txBody>
      </p:sp>
    </p:spTree>
    <p:extLst>
      <p:ext uri="{BB962C8B-B14F-4D97-AF65-F5344CB8AC3E}">
        <p14:creationId xmlns:p14="http://schemas.microsoft.com/office/powerpoint/2010/main" val="30021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Babesiosis: when to exchange</a:t>
            </a:r>
          </a:p>
        </p:txBody>
      </p:sp>
      <p:sp>
        <p:nvSpPr>
          <p:cNvPr id="3" name="Content Placeholder 2"/>
          <p:cNvSpPr>
            <a:spLocks noGrp="1"/>
          </p:cNvSpPr>
          <p:nvPr>
            <p:ph sz="quarter" idx="1"/>
          </p:nvPr>
        </p:nvSpPr>
        <p:spPr/>
        <p:txBody>
          <a:bodyPr/>
          <a:lstStyle/>
          <a:p>
            <a:r>
              <a:rPr lang="en-US" dirty="0"/>
              <a:t>Consider red blood cell exchange transfusion if</a:t>
            </a:r>
          </a:p>
          <a:p>
            <a:pPr lvl="1"/>
            <a:r>
              <a:rPr lang="en-US" dirty="0">
                <a:solidFill>
                  <a:schemeClr val="tx1"/>
                </a:solidFill>
              </a:rPr>
              <a:t>Parasitemia &gt; 10%</a:t>
            </a:r>
          </a:p>
          <a:p>
            <a:pPr lvl="1"/>
            <a:r>
              <a:rPr lang="en-US" dirty="0">
                <a:solidFill>
                  <a:schemeClr val="tx1"/>
                </a:solidFill>
              </a:rPr>
              <a:t>OR &lt;10% AND</a:t>
            </a:r>
          </a:p>
          <a:p>
            <a:pPr lvl="2"/>
            <a:r>
              <a:rPr lang="en-US" dirty="0"/>
              <a:t>Severe hemolysis</a:t>
            </a:r>
          </a:p>
          <a:p>
            <a:pPr lvl="2"/>
            <a:r>
              <a:rPr lang="en-US" dirty="0"/>
              <a:t>Severe pulmonary, renal or hepatic disease</a:t>
            </a:r>
          </a:p>
          <a:p>
            <a:r>
              <a:rPr lang="en-US" dirty="0"/>
              <a:t>Decreases parasitemia ~75%</a:t>
            </a:r>
          </a:p>
          <a:p>
            <a:pPr lvl="1"/>
            <a:r>
              <a:rPr lang="en-US" dirty="0"/>
              <a:t>No randomized trials to show clear mortality benefit</a:t>
            </a:r>
          </a:p>
        </p:txBody>
      </p:sp>
      <p:sp>
        <p:nvSpPr>
          <p:cNvPr id="4" name="TextBox 3"/>
          <p:cNvSpPr txBox="1"/>
          <p:nvPr/>
        </p:nvSpPr>
        <p:spPr>
          <a:xfrm>
            <a:off x="2229612" y="4866635"/>
            <a:ext cx="4648200" cy="1200329"/>
          </a:xfrm>
          <a:prstGeom prst="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solidFill>
                  <a:schemeClr val="tx1"/>
                </a:solidFill>
              </a:rPr>
              <a:t>Want to learn more about </a:t>
            </a:r>
            <a:r>
              <a:rPr lang="en-US" sz="2400" b="1" dirty="0" err="1">
                <a:solidFill>
                  <a:schemeClr val="tx1"/>
                </a:solidFill>
              </a:rPr>
              <a:t>babesia</a:t>
            </a:r>
            <a:r>
              <a:rPr lang="en-US" sz="2400" b="1" dirty="0">
                <a:solidFill>
                  <a:schemeClr val="tx1"/>
                </a:solidFill>
              </a:rPr>
              <a:t>? Nice </a:t>
            </a:r>
            <a:r>
              <a:rPr lang="en-US" sz="2400" b="1" dirty="0" smtClean="0">
                <a:solidFill>
                  <a:schemeClr val="tx1"/>
                </a:solidFill>
              </a:rPr>
              <a:t>reviews </a:t>
            </a:r>
          </a:p>
          <a:p>
            <a:pPr algn="ctr"/>
            <a:r>
              <a:rPr lang="en-US" sz="2400" b="1" dirty="0" smtClean="0">
                <a:solidFill>
                  <a:schemeClr val="tx1"/>
                </a:solidFill>
                <a:hlinkClick r:id="rId3"/>
              </a:rPr>
              <a:t>here</a:t>
            </a:r>
            <a:r>
              <a:rPr lang="en-US" sz="2400" b="1" dirty="0" smtClean="0">
                <a:solidFill>
                  <a:schemeClr val="tx1"/>
                </a:solidFill>
              </a:rPr>
              <a:t> and </a:t>
            </a:r>
            <a:r>
              <a:rPr lang="en-US" sz="2400" b="1" dirty="0" smtClean="0">
                <a:solidFill>
                  <a:schemeClr val="tx1"/>
                </a:solidFill>
                <a:hlinkClick r:id="rId4"/>
              </a:rPr>
              <a:t>here</a:t>
            </a:r>
            <a:endParaRPr lang="en-US" sz="2400" b="1" dirty="0" smtClean="0">
              <a:solidFill>
                <a:schemeClr val="tx1"/>
              </a:solidFill>
            </a:endParaRPr>
          </a:p>
        </p:txBody>
      </p:sp>
    </p:spTree>
    <p:extLst>
      <p:ext uri="{BB962C8B-B14F-4D97-AF65-F5344CB8AC3E}">
        <p14:creationId xmlns:p14="http://schemas.microsoft.com/office/powerpoint/2010/main" val="82777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sz="quarter" idx="1"/>
          </p:nvPr>
        </p:nvSpPr>
        <p:spPr/>
        <p:txBody>
          <a:bodyPr/>
          <a:lstStyle/>
          <a:p>
            <a:r>
              <a:rPr lang="en-US" sz="2800" dirty="0"/>
              <a:t>Introduction</a:t>
            </a:r>
            <a:r>
              <a:rPr lang="en-US" sz="2800" b="1" dirty="0"/>
              <a:t> </a:t>
            </a:r>
          </a:p>
          <a:p>
            <a:r>
              <a:rPr lang="en-US" dirty="0"/>
              <a:t>Lyme Disease</a:t>
            </a:r>
          </a:p>
          <a:p>
            <a:r>
              <a:rPr lang="en-US" dirty="0" err="1"/>
              <a:t>Anaplasma</a:t>
            </a:r>
            <a:r>
              <a:rPr lang="en-US" dirty="0"/>
              <a:t>/</a:t>
            </a:r>
            <a:r>
              <a:rPr lang="en-US" dirty="0" err="1"/>
              <a:t>Ehrlichia</a:t>
            </a:r>
            <a:r>
              <a:rPr lang="en-US" dirty="0"/>
              <a:t> </a:t>
            </a:r>
          </a:p>
          <a:p>
            <a:r>
              <a:rPr lang="en-US" dirty="0"/>
              <a:t>Babesia </a:t>
            </a:r>
          </a:p>
          <a:p>
            <a:r>
              <a:rPr lang="en-US" b="1" dirty="0">
                <a:solidFill>
                  <a:srgbClr val="00B0F0"/>
                </a:solidFill>
              </a:rPr>
              <a:t>Assorted other TBI’s</a:t>
            </a:r>
          </a:p>
          <a:p>
            <a:pPr marL="0" indent="0">
              <a:buNone/>
            </a:pPr>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2" action="ppaction://hlinksldjump"/>
              </a:rPr>
              <a:t>Return to Outline</a:t>
            </a:r>
            <a:endParaRPr lang="en-US" dirty="0"/>
          </a:p>
        </p:txBody>
      </p:sp>
    </p:spTree>
    <p:extLst>
      <p:ext uri="{BB962C8B-B14F-4D97-AF65-F5344CB8AC3E}">
        <p14:creationId xmlns:p14="http://schemas.microsoft.com/office/powerpoint/2010/main" val="42650445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Tick Borne Illnesses </a:t>
            </a:r>
          </a:p>
        </p:txBody>
      </p:sp>
      <p:sp>
        <p:nvSpPr>
          <p:cNvPr id="3" name="Content Placeholder 2"/>
          <p:cNvSpPr>
            <a:spLocks noGrp="1"/>
          </p:cNvSpPr>
          <p:nvPr>
            <p:ph sz="quarter" idx="1"/>
          </p:nvPr>
        </p:nvSpPr>
        <p:spPr/>
        <p:txBody>
          <a:bodyPr/>
          <a:lstStyle/>
          <a:p>
            <a:r>
              <a:rPr lang="en-US" dirty="0"/>
              <a:t>Powassan Virus</a:t>
            </a:r>
          </a:p>
          <a:p>
            <a:r>
              <a:rPr lang="en-US" dirty="0"/>
              <a:t>Atypical Borrelia species</a:t>
            </a:r>
          </a:p>
          <a:p>
            <a:r>
              <a:rPr lang="en-US" dirty="0"/>
              <a:t>Rocky Mountain Spotted Fever</a:t>
            </a:r>
          </a:p>
          <a:p>
            <a:r>
              <a:rPr lang="en-US" dirty="0">
                <a:hlinkClick r:id="rId2"/>
              </a:rPr>
              <a:t>Others (up-to-date link from the CDC)  </a:t>
            </a:r>
            <a:endParaRPr lang="en-US" dirty="0"/>
          </a:p>
          <a:p>
            <a:endParaRPr lang="en-US" dirty="0"/>
          </a:p>
          <a:p>
            <a:endParaRPr lang="en-US" dirty="0"/>
          </a:p>
        </p:txBody>
      </p:sp>
      <p:sp>
        <p:nvSpPr>
          <p:cNvPr id="4" name="TextBox 3"/>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10270635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4008" tIns="32004" rIns="64008" bIns="32004"/>
          <a:lstStyle/>
          <a:p>
            <a:r>
              <a:rPr lang="en-US" dirty="0"/>
              <a:t>Powassan Virus </a:t>
            </a:r>
          </a:p>
        </p:txBody>
      </p:sp>
      <p:sp>
        <p:nvSpPr>
          <p:cNvPr id="3" name="Content Placeholder 2"/>
          <p:cNvSpPr>
            <a:spLocks noGrp="1"/>
          </p:cNvSpPr>
          <p:nvPr>
            <p:ph idx="1"/>
          </p:nvPr>
        </p:nvSpPr>
        <p:spPr>
          <a:xfrm>
            <a:off x="628650" y="1825624"/>
            <a:ext cx="5848349" cy="4498975"/>
          </a:xfrm>
        </p:spPr>
        <p:txBody>
          <a:bodyPr lIns="64008" tIns="32004" rIns="64008" bIns="32004">
            <a:normAutofit/>
          </a:bodyPr>
          <a:lstStyle/>
          <a:p>
            <a:r>
              <a:rPr lang="en-US" dirty="0"/>
              <a:t>Newly described in 2006</a:t>
            </a:r>
          </a:p>
          <a:p>
            <a:r>
              <a:rPr lang="en-US" dirty="0"/>
              <a:t>Tick born illness</a:t>
            </a:r>
          </a:p>
          <a:p>
            <a:r>
              <a:rPr lang="en-US" dirty="0"/>
              <a:t>Incubation period 7-28 days </a:t>
            </a:r>
          </a:p>
          <a:p>
            <a:r>
              <a:rPr lang="en-US" dirty="0"/>
              <a:t>Causes meningitis and encephalitis</a:t>
            </a:r>
          </a:p>
          <a:p>
            <a:r>
              <a:rPr lang="en-US" dirty="0"/>
              <a:t>10% case fatality rate </a:t>
            </a:r>
          </a:p>
          <a:p>
            <a:r>
              <a:rPr lang="en-US" dirty="0"/>
              <a:t>½ of survivors have neurologic sequelae</a:t>
            </a:r>
          </a:p>
          <a:p>
            <a:r>
              <a:rPr lang="en-US" dirty="0"/>
              <a:t>Testing available through state labs </a:t>
            </a:r>
          </a:p>
          <a:p>
            <a:r>
              <a:rPr lang="en-US" dirty="0"/>
              <a:t>No treatment or vaccine  </a:t>
            </a:r>
          </a:p>
        </p:txBody>
      </p:sp>
      <p:sp>
        <p:nvSpPr>
          <p:cNvPr id="4" name="AutoShape 2" descr="Image result for powassan virus"/>
          <p:cNvSpPr>
            <a:spLocks noChangeAspect="1" noChangeArrowheads="1"/>
          </p:cNvSpPr>
          <p:nvPr/>
        </p:nvSpPr>
        <p:spPr bwMode="auto">
          <a:xfrm>
            <a:off x="116681" y="-144462"/>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810" tIns="38405" rIns="76810" bIns="38405"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6790414" y="160339"/>
            <a:ext cx="2007598" cy="3217304"/>
          </a:xfrm>
          <a:prstGeom prst="rect">
            <a:avLst/>
          </a:prstGeom>
        </p:spPr>
      </p:pic>
      <p:sp>
        <p:nvSpPr>
          <p:cNvPr id="6" name="TextBox 5"/>
          <p:cNvSpPr txBox="1"/>
          <p:nvPr/>
        </p:nvSpPr>
        <p:spPr>
          <a:xfrm>
            <a:off x="3049295" y="6475620"/>
            <a:ext cx="3954162" cy="216060"/>
          </a:xfrm>
          <a:prstGeom prst="rect">
            <a:avLst/>
          </a:prstGeom>
          <a:noFill/>
        </p:spPr>
        <p:txBody>
          <a:bodyPr wrap="square" lIns="76810" tIns="38405" rIns="76810" bIns="38405" rtlCol="0">
            <a:spAutoFit/>
          </a:bodyPr>
          <a:lstStyle/>
          <a:p>
            <a:r>
              <a:rPr lang="en-US" sz="900" dirty="0"/>
              <a:t>Source: https://www.cdc.gov/powassan/statistics.html</a:t>
            </a:r>
          </a:p>
        </p:txBody>
      </p:sp>
      <p:pic>
        <p:nvPicPr>
          <p:cNvPr id="7" name="Picture 6"/>
          <p:cNvPicPr>
            <a:picLocks noChangeAspect="1"/>
          </p:cNvPicPr>
          <p:nvPr/>
        </p:nvPicPr>
        <p:blipFill>
          <a:blip r:embed="rId4"/>
          <a:stretch>
            <a:fillRect/>
          </a:stretch>
        </p:blipFill>
        <p:spPr>
          <a:xfrm>
            <a:off x="2370523" y="735320"/>
            <a:ext cx="4151268" cy="3582727"/>
          </a:xfrm>
          <a:prstGeom prst="rect">
            <a:avLst/>
          </a:prstGeom>
        </p:spPr>
      </p:pic>
      <p:pic>
        <p:nvPicPr>
          <p:cNvPr id="9" name="Picture 2" descr="Image result for ixodes scapular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878" y="3707175"/>
            <a:ext cx="2093009" cy="1850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6" action="ppaction://hlinksldjump"/>
              </a:rPr>
              <a:t>Return to Outline</a:t>
            </a:r>
            <a:endParaRPr lang="en-US" dirty="0"/>
          </a:p>
        </p:txBody>
      </p:sp>
      <p:pic>
        <p:nvPicPr>
          <p:cNvPr id="3074" name="Picture 2" descr="Graph showing Powassan virus neuroinvasive disease cases reported by year. See table below.">
            <a:extLst>
              <a:ext uri="{FF2B5EF4-FFF2-40B4-BE49-F238E27FC236}">
                <a16:creationId xmlns:a16="http://schemas.microsoft.com/office/drawing/2014/main" id="{5F87F408-3790-4F06-B7DA-C27DAB2369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1073253"/>
            <a:ext cx="7620000" cy="4943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p of the United States showing Powassan virus neuroinvasive disease cases reported by state of residence. See table below.">
            <a:extLst>
              <a:ext uri="{FF2B5EF4-FFF2-40B4-BE49-F238E27FC236}">
                <a16:creationId xmlns:a16="http://schemas.microsoft.com/office/drawing/2014/main" id="{3ADF397D-7A3C-4DF3-A7C9-C33EE88F8C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1140" y="829768"/>
            <a:ext cx="76200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50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4008" tIns="32004" rIns="64008" bIns="32004"/>
          <a:lstStyle/>
          <a:p>
            <a:r>
              <a:rPr lang="en-US" dirty="0"/>
              <a:t>Atypical </a:t>
            </a:r>
            <a:r>
              <a:rPr lang="en-US" i="1" dirty="0"/>
              <a:t>Borrelia</a:t>
            </a:r>
            <a:r>
              <a:rPr lang="en-US" dirty="0"/>
              <a:t> species </a:t>
            </a:r>
          </a:p>
        </p:txBody>
      </p:sp>
      <p:sp>
        <p:nvSpPr>
          <p:cNvPr id="3" name="Text Placeholder 2"/>
          <p:cNvSpPr>
            <a:spLocks noGrp="1"/>
          </p:cNvSpPr>
          <p:nvPr>
            <p:ph type="body" idx="1"/>
          </p:nvPr>
        </p:nvSpPr>
        <p:spPr>
          <a:xfrm>
            <a:off x="629841" y="1333500"/>
            <a:ext cx="3868340" cy="823912"/>
          </a:xfrm>
        </p:spPr>
        <p:txBody>
          <a:bodyPr lIns="64008" tIns="32004" rIns="64008" bIns="32004"/>
          <a:lstStyle/>
          <a:p>
            <a:r>
              <a:rPr lang="en-US" i="1" dirty="0"/>
              <a:t>Borrelia </a:t>
            </a:r>
            <a:r>
              <a:rPr lang="en-US" i="1" dirty="0" err="1"/>
              <a:t>miyamotoi</a:t>
            </a:r>
            <a:r>
              <a:rPr lang="en-US" i="1" dirty="0"/>
              <a:t> </a:t>
            </a:r>
          </a:p>
        </p:txBody>
      </p:sp>
      <p:sp>
        <p:nvSpPr>
          <p:cNvPr id="4" name="Content Placeholder 3"/>
          <p:cNvSpPr>
            <a:spLocks noGrp="1"/>
          </p:cNvSpPr>
          <p:nvPr>
            <p:ph sz="half" idx="2"/>
          </p:nvPr>
        </p:nvSpPr>
        <p:spPr>
          <a:xfrm>
            <a:off x="629841" y="2209800"/>
            <a:ext cx="3868340" cy="4244565"/>
          </a:xfrm>
        </p:spPr>
        <p:txBody>
          <a:bodyPr lIns="64008" tIns="32004" rIns="64008" bIns="32004">
            <a:normAutofit fontScale="92500"/>
          </a:bodyPr>
          <a:lstStyle/>
          <a:p>
            <a:r>
              <a:rPr lang="en-US" dirty="0"/>
              <a:t>Found in 1995 in Japan</a:t>
            </a:r>
          </a:p>
          <a:p>
            <a:r>
              <a:rPr lang="en-US" dirty="0"/>
              <a:t>Found in Conn., USA in 2001 </a:t>
            </a:r>
          </a:p>
          <a:p>
            <a:r>
              <a:rPr lang="en-US" dirty="0"/>
              <a:t>More joint pain, less rash than in </a:t>
            </a:r>
            <a:r>
              <a:rPr lang="en-US" i="1" dirty="0"/>
              <a:t>B. burgdorferi</a:t>
            </a:r>
          </a:p>
          <a:p>
            <a:r>
              <a:rPr lang="en-US" dirty="0"/>
              <a:t>Unknown number of US cases </a:t>
            </a:r>
          </a:p>
          <a:p>
            <a:r>
              <a:rPr lang="en-US" dirty="0"/>
              <a:t>Treatment same as Lyme disease</a:t>
            </a:r>
          </a:p>
        </p:txBody>
      </p:sp>
      <p:sp>
        <p:nvSpPr>
          <p:cNvPr id="5" name="Text Placeholder 4"/>
          <p:cNvSpPr>
            <a:spLocks noGrp="1"/>
          </p:cNvSpPr>
          <p:nvPr>
            <p:ph type="body" sz="quarter" idx="3"/>
          </p:nvPr>
        </p:nvSpPr>
        <p:spPr>
          <a:xfrm>
            <a:off x="4629150" y="1333500"/>
            <a:ext cx="3887391" cy="823912"/>
          </a:xfrm>
        </p:spPr>
        <p:txBody>
          <a:bodyPr lIns="64008" tIns="32004" rIns="64008" bIns="32004"/>
          <a:lstStyle/>
          <a:p>
            <a:r>
              <a:rPr lang="en-US" i="1" dirty="0"/>
              <a:t>Borrelia </a:t>
            </a:r>
            <a:r>
              <a:rPr lang="en-US" i="1" dirty="0" err="1"/>
              <a:t>mayonii</a:t>
            </a:r>
            <a:r>
              <a:rPr lang="en-US" i="1" dirty="0"/>
              <a:t> </a:t>
            </a:r>
          </a:p>
        </p:txBody>
      </p:sp>
      <p:sp>
        <p:nvSpPr>
          <p:cNvPr id="6" name="Content Placeholder 5"/>
          <p:cNvSpPr>
            <a:spLocks noGrp="1"/>
          </p:cNvSpPr>
          <p:nvPr>
            <p:ph sz="quarter" idx="4"/>
          </p:nvPr>
        </p:nvSpPr>
        <p:spPr>
          <a:xfrm>
            <a:off x="4629150" y="2272121"/>
            <a:ext cx="4133850" cy="4357279"/>
          </a:xfrm>
        </p:spPr>
        <p:txBody>
          <a:bodyPr lIns="64008" tIns="32004" rIns="64008" bIns="32004">
            <a:normAutofit lnSpcReduction="10000"/>
          </a:bodyPr>
          <a:lstStyle/>
          <a:p>
            <a:r>
              <a:rPr lang="en-US" dirty="0"/>
              <a:t>Found in February 2016 in Minnesota and Wisconsin</a:t>
            </a:r>
          </a:p>
          <a:p>
            <a:r>
              <a:rPr lang="en-US" dirty="0"/>
              <a:t>Rash is more diffuse, otherwise similar to Lyme</a:t>
            </a:r>
          </a:p>
          <a:p>
            <a:r>
              <a:rPr lang="en-US" dirty="0"/>
              <a:t>Unknown number of cases in US</a:t>
            </a:r>
          </a:p>
          <a:p>
            <a:r>
              <a:rPr lang="en-US" dirty="0"/>
              <a:t>Treatment same as Lyme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406" y="127000"/>
            <a:ext cx="160734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2455" y="25631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23921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Rocky Mountain Spotted Fever</a:t>
            </a:r>
          </a:p>
        </p:txBody>
      </p:sp>
      <p:sp>
        <p:nvSpPr>
          <p:cNvPr id="3" name="Content Placeholder 2"/>
          <p:cNvSpPr>
            <a:spLocks noGrp="1"/>
          </p:cNvSpPr>
          <p:nvPr>
            <p:ph sz="quarter" idx="1"/>
          </p:nvPr>
        </p:nvSpPr>
        <p:spPr/>
        <p:txBody>
          <a:bodyPr>
            <a:normAutofit fontScale="85000" lnSpcReduction="20000"/>
          </a:bodyPr>
          <a:lstStyle/>
          <a:p>
            <a:r>
              <a:rPr lang="en-US" dirty="0"/>
              <a:t>Found more in the South </a:t>
            </a:r>
            <a:r>
              <a:rPr lang="en-US" dirty="0" smtClean="0"/>
              <a:t>Central </a:t>
            </a:r>
            <a:r>
              <a:rPr lang="en-US" dirty="0"/>
              <a:t>US than the Rocky Mountains!</a:t>
            </a:r>
          </a:p>
          <a:p>
            <a:pPr lvl="1"/>
            <a:r>
              <a:rPr lang="en-US" dirty="0"/>
              <a:t>Named for the Rocky Mountain Laboratory which described the causative agent, </a:t>
            </a:r>
            <a:r>
              <a:rPr lang="en-US" i="1" dirty="0"/>
              <a:t>Rickettsia </a:t>
            </a:r>
            <a:r>
              <a:rPr lang="en-US" i="1" dirty="0" err="1"/>
              <a:t>ricketisii</a:t>
            </a:r>
            <a:r>
              <a:rPr lang="en-US" i="1" dirty="0"/>
              <a:t> </a:t>
            </a:r>
          </a:p>
          <a:p>
            <a:r>
              <a:rPr lang="en-US" dirty="0"/>
              <a:t>Petechial rash is the classic symptom, though often is only seen late in the course, and 10% of cases never show a rash</a:t>
            </a:r>
          </a:p>
          <a:p>
            <a:r>
              <a:rPr lang="en-US" dirty="0"/>
              <a:t>Fever, headache, Pulmonary, and CNS symptoms are concerning. Untreated case fatality 20-80</a:t>
            </a:r>
            <a:r>
              <a:rPr lang="en-US" dirty="0" smtClean="0"/>
              <a:t>%</a:t>
            </a:r>
          </a:p>
          <a:p>
            <a:pPr lvl="1"/>
            <a:r>
              <a:rPr lang="en-US" dirty="0" smtClean="0"/>
              <a:t>If you suspect it, treat it!</a:t>
            </a:r>
            <a:endParaRPr lang="en-US" dirty="0"/>
          </a:p>
          <a:p>
            <a:r>
              <a:rPr lang="en-US" dirty="0"/>
              <a:t>Diagnosis made clinically, with </a:t>
            </a:r>
            <a:r>
              <a:rPr lang="en-US" dirty="0" err="1"/>
              <a:t>serologies</a:t>
            </a:r>
            <a:r>
              <a:rPr lang="en-US" dirty="0"/>
              <a:t>, or you can do immunostaining or PCR of skin biopsy samples</a:t>
            </a:r>
          </a:p>
          <a:p>
            <a:r>
              <a:rPr lang="en-US" dirty="0"/>
              <a:t>Treat with </a:t>
            </a:r>
            <a:r>
              <a:rPr lang="en-US" dirty="0" smtClean="0"/>
              <a:t>doxycycline. Increased mortality with delays in treatment; usually treatment based on clinical suspicion.   </a:t>
            </a:r>
            <a:endParaRPr lang="en-US" dirty="0"/>
          </a:p>
          <a:p>
            <a:r>
              <a:rPr lang="en-US" dirty="0"/>
              <a:t>A more thorough review is </a:t>
            </a:r>
            <a:r>
              <a:rPr lang="en-US" dirty="0">
                <a:hlinkClick r:id="rId2"/>
              </a:rPr>
              <a:t>here</a:t>
            </a:r>
            <a:endParaRPr lang="en-US" dirty="0"/>
          </a:p>
        </p:txBody>
      </p:sp>
      <p:pic>
        <p:nvPicPr>
          <p:cNvPr id="1026" name="Picture 2" descr="Image result for rocky mountain spotted f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68571"/>
            <a:ext cx="33813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cky mountain spotted f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52800"/>
            <a:ext cx="2228850" cy="20955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568116" y="2667000"/>
            <a:ext cx="5715000" cy="3861420"/>
            <a:chOff x="1981200" y="3887145"/>
            <a:chExt cx="7620000" cy="5385420"/>
          </a:xfrm>
        </p:grpSpPr>
        <p:pic>
          <p:nvPicPr>
            <p:cNvPr id="4098" name="Picture 2">
              <a:extLst>
                <a:ext uri="{FF2B5EF4-FFF2-40B4-BE49-F238E27FC236}">
                  <a16:creationId xmlns:a16="http://schemas.microsoft.com/office/drawing/2014/main" id="{95978260-5FA9-450E-8F44-0FE0823CE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919515"/>
              <a:ext cx="7620000" cy="535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1D99BF-249E-4B03-9AB7-CF87C1867D37}"/>
                </a:ext>
              </a:extLst>
            </p:cNvPr>
            <p:cNvSpPr txBox="1"/>
            <p:nvPr/>
          </p:nvSpPr>
          <p:spPr>
            <a:xfrm>
              <a:off x="2362200" y="3887145"/>
              <a:ext cx="6936086" cy="429248"/>
            </a:xfrm>
            <a:prstGeom prst="rect">
              <a:avLst/>
            </a:prstGeom>
            <a:noFill/>
          </p:spPr>
          <p:txBody>
            <a:bodyPr wrap="none" rtlCol="0">
              <a:spAutoFit/>
            </a:bodyPr>
            <a:lstStyle/>
            <a:p>
              <a:r>
                <a:rPr lang="en-US" sz="1400" dirty="0"/>
                <a:t>Annual incidence (per million persons) of SFR* in the US, 2018</a:t>
              </a:r>
            </a:p>
          </p:txBody>
        </p:sp>
      </p:grpSp>
    </p:spTree>
    <p:extLst>
      <p:ext uri="{BB962C8B-B14F-4D97-AF65-F5344CB8AC3E}">
        <p14:creationId xmlns:p14="http://schemas.microsoft.com/office/powerpoint/2010/main" val="29220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796111" cy="758952"/>
          </a:xfrm>
        </p:spPr>
        <p:txBody>
          <a:bodyPr>
            <a:noAutofit/>
          </a:bodyPr>
          <a:lstStyle/>
          <a:p>
            <a:r>
              <a:rPr lang="en-US" sz="2400" b="1" i="1" dirty="0"/>
              <a:t>Congratulations</a:t>
            </a:r>
            <a:r>
              <a:rPr lang="en-US" sz="2400" dirty="0"/>
              <a:t> on finishing the Tick-borne Illness Module!</a:t>
            </a:r>
            <a:endParaRPr lang="en-US" sz="4000" dirty="0"/>
          </a:p>
        </p:txBody>
      </p:sp>
      <p:sp>
        <p:nvSpPr>
          <p:cNvPr id="3" name="Content Placeholder 2"/>
          <p:cNvSpPr>
            <a:spLocks noGrp="1"/>
          </p:cNvSpPr>
          <p:nvPr>
            <p:ph idx="1"/>
          </p:nvPr>
        </p:nvSpPr>
        <p:spPr>
          <a:xfrm>
            <a:off x="833092" y="1845734"/>
            <a:ext cx="7543800" cy="4023360"/>
          </a:xfrm>
        </p:spPr>
        <p:txBody>
          <a:bodyPr/>
          <a:lstStyle/>
          <a:p>
            <a:r>
              <a:rPr lang="en-US" sz="2800" i="1" dirty="0"/>
              <a:t>Please</a:t>
            </a:r>
            <a:r>
              <a:rPr lang="en-US" sz="2800" dirty="0"/>
              <a:t> take this brief pre-module quiz</a:t>
            </a:r>
          </a:p>
          <a:p>
            <a:endParaRPr lang="en-US" sz="2800" dirty="0"/>
          </a:p>
          <a:p>
            <a:endParaRPr lang="en-US" sz="2800" dirty="0"/>
          </a:p>
          <a:p>
            <a:pPr marL="0" indent="0">
              <a:buNone/>
            </a:pPr>
            <a:r>
              <a:rPr lang="en-US" dirty="0">
                <a:hlinkClick r:id="rId2"/>
              </a:rPr>
              <a:t>https://goo.gl/forms/GpvlbquICT3VzkcH3</a:t>
            </a:r>
            <a:endParaRPr lang="en-US" dirty="0"/>
          </a:p>
          <a:p>
            <a:pPr marL="0" indent="0">
              <a:buNone/>
            </a:pPr>
            <a:endParaRPr lang="en-US" dirty="0"/>
          </a:p>
        </p:txBody>
      </p:sp>
      <p:sp>
        <p:nvSpPr>
          <p:cNvPr id="4" name="Right Arrow 3"/>
          <p:cNvSpPr/>
          <p:nvPr/>
        </p:nvSpPr>
        <p:spPr>
          <a:xfrm rot="19009160">
            <a:off x="229515" y="4563766"/>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487136">
            <a:off x="1851274" y="4907372"/>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707406" y="4907371"/>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316683" y="4895178"/>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863359">
            <a:off x="6747976" y="4643186"/>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696398">
            <a:off x="8072449" y="3982732"/>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45913">
            <a:off x="8195965" y="2009357"/>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656">
            <a:off x="64307" y="2308461"/>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33800" y="5943600"/>
            <a:ext cx="1371600" cy="646331"/>
          </a:xfrm>
          <a:prstGeom prst="rect">
            <a:avLst/>
          </a:prstGeom>
          <a:solidFill>
            <a:schemeClr val="accent5">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a:hlinkClick r:id="rId3" action="ppaction://hlinksldjump"/>
              </a:rPr>
              <a:t>Return to Outline</a:t>
            </a:r>
            <a:endParaRPr lang="en-US" dirty="0"/>
          </a:p>
        </p:txBody>
      </p:sp>
    </p:spTree>
    <p:extLst>
      <p:ext uri="{BB962C8B-B14F-4D97-AF65-F5344CB8AC3E}">
        <p14:creationId xmlns:p14="http://schemas.microsoft.com/office/powerpoint/2010/main" val="227285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5349</TotalTime>
  <Words>4996</Words>
  <Application>Microsoft Office PowerPoint</Application>
  <PresentationFormat>On-screen Show (4:3)</PresentationFormat>
  <Paragraphs>739</Paragraphs>
  <Slides>97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ＭＳ Ｐゴシック</vt:lpstr>
      <vt:lpstr>Arial</vt:lpstr>
      <vt:lpstr>Calibri</vt:lpstr>
      <vt:lpstr>Georgia</vt:lpstr>
      <vt:lpstr>Times New Roman</vt:lpstr>
      <vt:lpstr>Wingdings</vt:lpstr>
      <vt:lpstr>Wingdings 2</vt:lpstr>
      <vt:lpstr>Civic</vt:lpstr>
      <vt:lpstr>Tick-borne Illness </vt:lpstr>
      <vt:lpstr>Welcome to the module on Tickborne Illness</vt:lpstr>
      <vt:lpstr>This module works a lot better in “presentation” mode</vt:lpstr>
      <vt:lpstr>Outline</vt:lpstr>
      <vt:lpstr>Outline</vt:lpstr>
      <vt:lpstr>Introduction</vt:lpstr>
      <vt:lpstr>Introduction</vt:lpstr>
      <vt:lpstr>Outline</vt:lpstr>
      <vt:lpstr>Lyme Epidemiology </vt:lpstr>
      <vt:lpstr>Tick Density in the USA and Northeast</vt:lpstr>
      <vt:lpstr>PowerPoint Presentation</vt:lpstr>
      <vt:lpstr>Blame the deer?</vt:lpstr>
      <vt:lpstr>Blame the deer?</vt:lpstr>
      <vt:lpstr>Lyme Disease: clinical manifestations</vt:lpstr>
      <vt:lpstr>Early Localized Disease</vt:lpstr>
      <vt:lpstr>Erythema Migrans</vt:lpstr>
      <vt:lpstr>Early Localized Disease</vt:lpstr>
      <vt:lpstr>Early Localized Disease</vt:lpstr>
      <vt:lpstr>Lyme: early localized</vt:lpstr>
      <vt:lpstr>Lyme Disease: clinical manifestations</vt:lpstr>
      <vt:lpstr>Lyme: Early Disseminated</vt:lpstr>
      <vt:lpstr>Lyme: early disseminated rash</vt:lpstr>
      <vt:lpstr>Lyme: early disseminated Spirochetemia</vt:lpstr>
      <vt:lpstr>Lyme: early disseminated Neurologic issues</vt:lpstr>
      <vt:lpstr>Lyme: early disseminated Neurologic issues</vt:lpstr>
      <vt:lpstr>Lyme: early disseminated Neurologic issues</vt:lpstr>
      <vt:lpstr>Lyme: early disseminated Neurologic issues</vt:lpstr>
      <vt:lpstr>Lyme: early disseminated Cardiac</vt:lpstr>
      <vt:lpstr>Diagnosis?</vt:lpstr>
      <vt:lpstr>1st degree AV block in a 33yoF with Lyme Carditis</vt:lpstr>
      <vt:lpstr>Lyme: early disseminated Cardiac</vt:lpstr>
      <vt:lpstr>Lyme Disease: clinical manifestations</vt:lpstr>
      <vt:lpstr>Late Lyme</vt:lpstr>
      <vt:lpstr>Late Lyme</vt:lpstr>
      <vt:lpstr>Late Lyme: Arthritis </vt:lpstr>
      <vt:lpstr>Diagnosis of Lyme Disease</vt:lpstr>
      <vt:lpstr>What’s the test?</vt:lpstr>
      <vt:lpstr>What’s the test?</vt:lpstr>
      <vt:lpstr>More about Lyme Serologies</vt:lpstr>
      <vt:lpstr>Misleading information about Lyme Serologies </vt:lpstr>
      <vt:lpstr>Diagnosis of Lyme Disease: Early Localized</vt:lpstr>
      <vt:lpstr>Diagnosis of Lyme Disease: Early Disseminated</vt:lpstr>
      <vt:lpstr>Diagnosis of Lyme Disease: Early Disseminated</vt:lpstr>
      <vt:lpstr>Diagnosis of Lyme Disease: Early Disseminated</vt:lpstr>
      <vt:lpstr>Diagnosis of Lyme Disease: Late</vt:lpstr>
      <vt:lpstr>PowerPoint Presentation</vt:lpstr>
      <vt:lpstr>Treatment of Lyme Disease  (IDSA Guidelines updated 2021)</vt:lpstr>
      <vt:lpstr>Treatment of Lyme Disease</vt:lpstr>
      <vt:lpstr>Post-Lyme Disease Syndrome</vt:lpstr>
      <vt:lpstr>Want to learn more about the  “Chronic Lyme Disease” issue?</vt:lpstr>
      <vt:lpstr>Take home on the “Chronic Lyme Issue”</vt:lpstr>
      <vt:lpstr>Outline</vt:lpstr>
      <vt:lpstr>Anaplasma/Ehrlichia</vt:lpstr>
      <vt:lpstr>PowerPoint Presentation</vt:lpstr>
      <vt:lpstr>PowerPoint Presentation</vt:lpstr>
      <vt:lpstr>PowerPoint Presentation</vt:lpstr>
      <vt:lpstr>PowerPoint Presentation</vt:lpstr>
      <vt:lpstr>Anaplasma/Ehrlichia</vt:lpstr>
      <vt:lpstr>PowerPoint Presentation</vt:lpstr>
      <vt:lpstr>PowerPoint Presentation</vt:lpstr>
      <vt:lpstr>Anaplasma: clinical presentation</vt:lpstr>
      <vt:lpstr>PowerPoint Presentation</vt:lpstr>
      <vt:lpstr>How Much Does the CBC Help?</vt:lpstr>
      <vt:lpstr>PowerPoint Presentation</vt:lpstr>
      <vt:lpstr>PowerPoint Presentation</vt:lpstr>
      <vt:lpstr>Incidence is on the rise</vt:lpstr>
      <vt:lpstr>Thoughts on Evolution</vt:lpstr>
      <vt:lpstr> Treatment of Anaplasma/Ehrlichia </vt:lpstr>
      <vt:lpstr>Outline</vt:lpstr>
      <vt:lpstr>Babesia </vt:lpstr>
      <vt:lpstr>Babesia </vt:lpstr>
      <vt:lpstr>PowerPoint Presentation</vt:lpstr>
      <vt:lpstr>Babesia pathogenesis</vt:lpstr>
      <vt:lpstr>Babesia pathogenesis: all about that parasitemia </vt:lpstr>
      <vt:lpstr>PowerPoint Presentation</vt:lpstr>
      <vt:lpstr>Rash 5 weeks ago</vt:lpstr>
      <vt:lpstr>Case continued</vt:lpstr>
      <vt:lpstr>Case continued</vt:lpstr>
      <vt:lpstr>Babesiosis: clinical features</vt:lpstr>
      <vt:lpstr>Babesiosis: clinical features</vt:lpstr>
      <vt:lpstr>Co-Infection</vt:lpstr>
      <vt:lpstr>PowerPoint Presentation</vt:lpstr>
      <vt:lpstr>Co-Infection</vt:lpstr>
      <vt:lpstr>Diagnosing babesiosis</vt:lpstr>
      <vt:lpstr>Blood smear</vt:lpstr>
      <vt:lpstr>Babesia PCR</vt:lpstr>
      <vt:lpstr>PowerPoint Presentation</vt:lpstr>
      <vt:lpstr>Babesia serology</vt:lpstr>
      <vt:lpstr>Diagnosing babesiosis</vt:lpstr>
      <vt:lpstr>Babesia Treatment</vt:lpstr>
      <vt:lpstr>Babesiosis: when to exchange</vt:lpstr>
      <vt:lpstr>Outline</vt:lpstr>
      <vt:lpstr>Other Tick Borne Illnesses </vt:lpstr>
      <vt:lpstr>Powassan Virus </vt:lpstr>
      <vt:lpstr>Atypical Borrelia species </vt:lpstr>
      <vt:lpstr>Rocky Mountain Spotted Fever</vt:lpstr>
      <vt:lpstr>Congratulations on finishing the Tick-borne Illness Module!</vt:lpstr>
    </vt:vector>
  </TitlesOfParts>
  <Company>Beth Israel Deaconess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Hale,Andrew J., M.D. (BIDMC - Infectious Disease)</dc:creator>
  <cp:lastModifiedBy>Hale, Andrew</cp:lastModifiedBy>
  <cp:revision>133</cp:revision>
  <dcterms:created xsi:type="dcterms:W3CDTF">2015-07-13T14:49:20Z</dcterms:created>
  <dcterms:modified xsi:type="dcterms:W3CDTF">2021-07-23T16:41:41Z</dcterms:modified>
</cp:coreProperties>
</file>